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9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297" r:id="rId28"/>
    <p:sldId id="292" r:id="rId29"/>
    <p:sldId id="293" r:id="rId30"/>
    <p:sldId id="294" r:id="rId31"/>
    <p:sldId id="295" r:id="rId32"/>
    <p:sldId id="296" r:id="rId33"/>
    <p:sldId id="260" r:id="rId34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  <p:cmAuthor id="2" name="td" initials="t" lastIdx="1" clrIdx="1"/>
  <p:cmAuthor id="7" name="Mingxuan Han" initials="M" lastIdx="30" clrIdx="1"/>
  <p:cmAuthor id="8" name="Jing Wu" initials="J" lastIdx="1" clrIdx="2"/>
  <p:cmAuthor id="9" name="作者" initials="作" lastIdx="0" clrIdx="3"/>
  <p:cmAuthor id="10" name="USER-" initials="U" lastIdx="1" clrIdx="0"/>
  <p:cmAuthor id="4" name="MG" initials="M" lastIdx="1" clrIdx="0"/>
  <p:cmAuthor id="5" name="祖杰伦" initials="祖" lastIdx="2" clrIdx="1"/>
  <p:cmAuthor id="6" name="hasee" initials="h" lastIdx="1" clrIdx="0"/>
  <p:cmAuthor id="29" name="未知用户23" initials="未" lastIdx="1" clrIdx="31"/>
  <p:cmAuthor id="30" name="未知用户24" initials="未" lastIdx="1" clrIdx="32"/>
  <p:cmAuthor id="31" name="86183" initials="8" lastIdx="1" clrIdx="29"/>
  <p:cmAuthor id="3" name="amyzhang" initials="a" lastIdx="1" clrIdx="0"/>
  <p:cmAuthor id="11" name="未知用户5" initials="未" lastIdx="1" clrIdx="13"/>
  <p:cmAuthor id="12" name="未知用户6" initials="未" lastIdx="1" clrIdx="14"/>
  <p:cmAuthor id="13" name="未知用户7" initials="未" lastIdx="1" clrIdx="15"/>
  <p:cmAuthor id="14" name="未知用户8" initials="未" lastIdx="1" clrIdx="16"/>
  <p:cmAuthor id="15" name="未知用户9" initials="未" lastIdx="1" clrIdx="17"/>
  <p:cmAuthor id="16" name="未知用户10" initials="未" lastIdx="1" clrIdx="18"/>
  <p:cmAuthor id="17" name="未知用户11" initials="未" lastIdx="1" clrIdx="19"/>
  <p:cmAuthor id="18" name="未知用户12" initials="未" lastIdx="1" clrIdx="20"/>
  <p:cmAuthor id="19" name="未知用户13" initials="未" lastIdx="1" clrIdx="21"/>
  <p:cmAuthor id="20" name="未知用户14" initials="未" lastIdx="1" clrIdx="22"/>
  <p:cmAuthor id="21" name="未知用户15" initials="未" lastIdx="1" clrIdx="23"/>
  <p:cmAuthor id="22" name="未知用户16" initials="未" lastIdx="1" clrIdx="24"/>
  <p:cmAuthor id="23" name="未知用户17" initials="未" lastIdx="1" clrIdx="25"/>
  <p:cmAuthor id="24" name="未知用户18" initials="未" lastIdx="1" clrIdx="26"/>
  <p:cmAuthor id="25" name="未知用户19" initials="未" lastIdx="1" clrIdx="27"/>
  <p:cmAuthor id="26" name="未知用户20" initials="未" lastIdx="1" clrIdx="28"/>
  <p:cmAuthor id="27" name="未知用户21" initials="未" lastIdx="1" clrIdx="29"/>
  <p:cmAuthor id="28" name="未知用户22" initials="未" lastIdx="1" clrIdx="30"/>
  <p:cmAuthor id="0" name="PIERRON Julien" initials="PJ" lastIdx="2" clrIdx="0"/>
  <p:cmAuthor id="43" name="宋昆" initials="宋" lastIdx="0" clrIdx="0"/>
  <p:cmAuthor id="44" name="xiong" initials="x" lastIdx="1" clrIdx="0"/>
  <p:cmAuthor id="46" name="Sandra" initials="S" lastIdx="0" clrIdx="0"/>
  <p:cmAuthor id="49" name="陈蕾" initials="陈" lastIdx="7" clrIdx="1"/>
  <p:cmAuthor id="51" name="China" initials="C" lastIdx="1" clrIdx="0"/>
  <p:cmAuthor id="61" name="Bonan Qi" initials="B" lastIdx="43" clrIdx="0"/>
  <p:cmAuthor id="62" name="yaoxiaojun" initials="y" lastIdx="1" clrIdx="0"/>
  <p:cmAuthor id="64" name="wangcz2" initials="w" lastIdx="3" clrIdx="0"/>
  <p:cmAuthor id="65" name="tianan" initials="t" lastIdx="1" clrIdx="5"/>
  <p:cmAuthor id="66" name="Microsoft" initials="M" lastIdx="1" clrIdx="0"/>
  <p:cmAuthor id="33" name="jiansheng li" initials="j" lastIdx="0" clrIdx="0"/>
  <p:cmAuthor id="34" name="李增增" initials="李" lastIdx="1" clrIdx="2"/>
  <p:cmAuthor id="35" name="刘风香" initials="刘" lastIdx="5" clrIdx="20"/>
  <p:cmAuthor id="36" name="video" initials="v" lastIdx="1" clrIdx="0"/>
  <p:cmAuthor id="37" name="朱雪松" initials="朱" lastIdx="2" clrIdx="2"/>
  <p:cmAuthor id="38" name="郭禹希" initials="郭" lastIdx="3" clrIdx="0"/>
  <p:cmAuthor id="39" name="YZB" initials="Y" lastIdx="1" clrIdx="15"/>
  <p:cmAuthor id="40" name="yiwei zhu" initials="y" lastIdx="14" clrIdx="0"/>
  <p:cmAuthor id="41" name="吕震" initials="吕" lastIdx="6" clrIdx="0"/>
  <p:cmAuthor id="42" name="吴岩" initials="吴" lastIdx="1" clrIdx="0"/>
  <p:cmAuthor id="2000" name="马玥" initials="authorId_423935466" lastIdx="3594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969"/>
    <a:srgbClr val="939393"/>
    <a:srgbClr val="D19F62"/>
    <a:srgbClr val="063C54"/>
    <a:srgbClr val="4BB5CB"/>
    <a:srgbClr val="F0F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48"/>
      </p:cViewPr>
      <p:guideLst>
        <p:guide orient="horz" pos="219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98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13.png"/><Relationship Id="rId1" Type="http://schemas.openxmlformats.org/officeDocument/2006/relationships/tags" Target="../tags/tag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Relationship Id="rId3" Type="http://schemas.openxmlformats.org/officeDocument/2006/relationships/image" Target="../media/image17.jpeg"/><Relationship Id="rId21" Type="http://schemas.openxmlformats.org/officeDocument/2006/relationships/slideLayout" Target="../slideLayouts/slideLayout3.xml"/><Relationship Id="rId20" Type="http://schemas.openxmlformats.org/officeDocument/2006/relationships/image" Target="../media/image6.png"/><Relationship Id="rId2" Type="http://schemas.openxmlformats.org/officeDocument/2006/relationships/image" Target="../media/image16.jpeg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image" Target="../media/image25.png"/><Relationship Id="rId3" Type="http://schemas.openxmlformats.org/officeDocument/2006/relationships/tags" Target="../tags/tag89.xml"/><Relationship Id="rId2" Type="http://schemas.openxmlformats.org/officeDocument/2006/relationships/image" Target="../media/image24.png"/><Relationship Id="rId1" Type="http://schemas.openxmlformats.org/officeDocument/2006/relationships/tags" Target="../tags/tag88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tags" Target="../tags/tag93.xml"/><Relationship Id="rId2" Type="http://schemas.openxmlformats.org/officeDocument/2006/relationships/image" Target="../media/image24.png"/><Relationship Id="rId1" Type="http://schemas.openxmlformats.org/officeDocument/2006/relationships/tags" Target="../tags/tag9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94.xml"/><Relationship Id="rId1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95.xml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image" Target="../media/image6.png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96.xml"/><Relationship Id="rId1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11.jpeg"/><Relationship Id="rId4" Type="http://schemas.openxmlformats.org/officeDocument/2006/relationships/image" Target="../media/image5.png"/><Relationship Id="rId3" Type="http://schemas.openxmlformats.org/officeDocument/2006/relationships/image" Target="../media/image10.jpeg"/><Relationship Id="rId26" Type="http://schemas.openxmlformats.org/officeDocument/2006/relationships/slideLayout" Target="../slideLayouts/slideLayout3.xml"/><Relationship Id="rId25" Type="http://schemas.openxmlformats.org/officeDocument/2006/relationships/tags" Target="../tags/tag41.xml"/><Relationship Id="rId24" Type="http://schemas.openxmlformats.org/officeDocument/2006/relationships/tags" Target="../tags/tag40.xml"/><Relationship Id="rId23" Type="http://schemas.openxmlformats.org/officeDocument/2006/relationships/tags" Target="../tags/tag39.xml"/><Relationship Id="rId22" Type="http://schemas.openxmlformats.org/officeDocument/2006/relationships/tags" Target="../tags/tag38.xml"/><Relationship Id="rId21" Type="http://schemas.openxmlformats.org/officeDocument/2006/relationships/tags" Target="../tags/tag37.xml"/><Relationship Id="rId20" Type="http://schemas.openxmlformats.org/officeDocument/2006/relationships/image" Target="../media/image6.png"/><Relationship Id="rId2" Type="http://schemas.openxmlformats.org/officeDocument/2006/relationships/image" Target="../media/image9.jpeg"/><Relationship Id="rId19" Type="http://schemas.openxmlformats.org/officeDocument/2006/relationships/tags" Target="../tags/tag36.xml"/><Relationship Id="rId18" Type="http://schemas.openxmlformats.org/officeDocument/2006/relationships/tags" Target="../tags/tag35.xml"/><Relationship Id="rId17" Type="http://schemas.openxmlformats.org/officeDocument/2006/relationships/tags" Target="../tags/tag34.xml"/><Relationship Id="rId16" Type="http://schemas.openxmlformats.org/officeDocument/2006/relationships/tags" Target="../tags/tag33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9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0" y="0"/>
            <a:ext cx="9715500" cy="6858000"/>
          </a:xfrm>
          <a:custGeom>
            <a:avLst/>
            <a:gdLst>
              <a:gd name="connsiteX0" fmla="*/ 0 w 9715500"/>
              <a:gd name="connsiteY0" fmla="*/ 0 h 6858000"/>
              <a:gd name="connsiteX1" fmla="*/ 2499035 w 9715500"/>
              <a:gd name="connsiteY1" fmla="*/ 0 h 6858000"/>
              <a:gd name="connsiteX2" fmla="*/ 9715500 w 9715500"/>
              <a:gd name="connsiteY2" fmla="*/ 6858000 h 6858000"/>
              <a:gd name="connsiteX3" fmla="*/ 0 w 9715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0" h="6858000">
                <a:moveTo>
                  <a:pt x="0" y="0"/>
                </a:moveTo>
                <a:lnTo>
                  <a:pt x="2499035" y="0"/>
                </a:lnTo>
                <a:lnTo>
                  <a:pt x="9715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33531" y="1214503"/>
            <a:ext cx="10124939" cy="4002266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73007" y="4377306"/>
            <a:ext cx="10095162" cy="180854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67326" y="1452344"/>
            <a:ext cx="9657348" cy="395331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20102" y="2390668"/>
            <a:ext cx="795179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杰中杰</a:t>
            </a:r>
            <a:r>
              <a:rPr lang="en-US" altLang="zh-CN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200-500</a:t>
            </a:r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元端午创意礼品推荐</a:t>
            </a:r>
            <a:endParaRPr lang="zh-CN" altLang="en-US" sz="3600" b="1" dirty="0">
              <a:solidFill>
                <a:srgbClr val="063C54"/>
              </a:solidFill>
              <a:effectLst>
                <a:outerShdw blurRad="50800" dist="38100" dir="2700000" algn="tl" rotWithShape="0">
                  <a:schemeClr val="bg1">
                    <a:lumMod val="65000"/>
                    <a:alpha val="40000"/>
                  </a:schemeClr>
                </a:outerShdw>
                <a:reflection blurRad="25400" stA="40000" endPos="280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  <a:cs typeface="字魂143号-狂傲行书" panose="00000500000000000000" pitchFamily="2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20646" y="3428767"/>
            <a:ext cx="7010399" cy="392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1400" dirty="0" smtClean="0">
                <a:solidFill>
                  <a:schemeClr val="bg2">
                    <a:lumMod val="10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思源黑体 CN Normal" panose="020B0400000000000000" pitchFamily="34" charset="-122"/>
              </a:rPr>
              <a:t>杰中杰提供</a:t>
            </a:r>
            <a:endParaRPr lang="zh-CN" altLang="en-US" sz="1400" dirty="0" smtClean="0">
              <a:solidFill>
                <a:schemeClr val="bg2">
                  <a:lumMod val="10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sym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38320" y="4627245"/>
            <a:ext cx="3703320" cy="40767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0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北京杰成东方贸易有限公司</a:t>
            </a:r>
            <a:r>
              <a:rPr lang="en-US" altLang="zh-CN" sz="10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      </a:t>
            </a:r>
            <a:r>
              <a:rPr lang="zh-CN" altLang="en-US" sz="10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何梦韩</a:t>
            </a:r>
            <a:r>
              <a:rPr lang="en-US" altLang="zh-CN" sz="10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      13810474885</a:t>
            </a:r>
            <a:endParaRPr lang="en-US" altLang="zh-CN" sz="1000" dirty="0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325611" y="283477"/>
            <a:ext cx="516029" cy="159676"/>
            <a:chOff x="11325611" y="283477"/>
            <a:chExt cx="516029" cy="159676"/>
          </a:xfrm>
        </p:grpSpPr>
        <p:sp>
          <p:nvSpPr>
            <p:cNvPr id="31" name="圆角矩形 30"/>
            <p:cNvSpPr/>
            <p:nvPr/>
          </p:nvSpPr>
          <p:spPr>
            <a:xfrm flipV="1">
              <a:off x="11325611" y="283477"/>
              <a:ext cx="516029" cy="45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 flipV="1">
              <a:off x="11525716" y="397434"/>
              <a:ext cx="315924" cy="45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57377" y="6191769"/>
            <a:ext cx="576154" cy="248634"/>
            <a:chOff x="481647" y="6360480"/>
            <a:chExt cx="479426" cy="206892"/>
          </a:xfrm>
        </p:grpSpPr>
        <p:sp>
          <p:nvSpPr>
            <p:cNvPr id="33" name="chevron-upwards-arrow_17507"/>
            <p:cNvSpPr/>
            <p:nvPr/>
          </p:nvSpPr>
          <p:spPr>
            <a:xfrm rot="5400000">
              <a:off x="754337" y="6360636"/>
              <a:ext cx="206892" cy="206580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4" name="chevron-upwards-arrow_17507"/>
            <p:cNvSpPr/>
            <p:nvPr/>
          </p:nvSpPr>
          <p:spPr>
            <a:xfrm rot="16200000" flipH="1">
              <a:off x="481491" y="6360636"/>
              <a:ext cx="206892" cy="206580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2" name="图片 1" descr="详情图水印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0880000">
            <a:off x="6468110" y="4528185"/>
            <a:ext cx="1422400" cy="363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五款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488180" y="5102225"/>
            <a:ext cx="337883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488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270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94455" y="2394585"/>
            <a:ext cx="456628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3600" b="1" dirty="0">
                <a:latin typeface="微软雅黑" panose="020B0503020204020204" charset="-122"/>
                <a:sym typeface="+mn-ea"/>
              </a:rPr>
              <a:t>端午</a:t>
            </a:r>
            <a:r>
              <a:rPr lang="en-US" altLang="zh-CN" sz="3600" b="1" dirty="0">
                <a:latin typeface="微软雅黑" panose="020B0503020204020204" charset="-122"/>
                <a:sym typeface="+mn-ea"/>
              </a:rPr>
              <a:t>-</a:t>
            </a:r>
            <a:r>
              <a:rPr lang="zh-CN" altLang="en-US" sz="3600" b="1" dirty="0">
                <a:latin typeface="微软雅黑" panose="020B0503020204020204" charset="-122"/>
                <a:sym typeface="+mn-ea"/>
              </a:rPr>
              <a:t>知乐</a:t>
            </a:r>
            <a:r>
              <a:rPr lang="en-US" altLang="zh-CN" sz="2400" b="1" dirty="0">
                <a:latin typeface="微软雅黑" panose="020B0503020204020204" charset="-122"/>
                <a:sym typeface="+mn-ea"/>
              </a:rPr>
              <a:t>pro</a:t>
            </a:r>
            <a:r>
              <a:rPr lang="zh-CN" sz="3600" b="1" dirty="0">
                <a:latin typeface="微软雅黑" panose="020B0503020204020204" charset="-122"/>
                <a:sym typeface="+mn-ea"/>
              </a:rPr>
              <a:t>礼盒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3060065" y="3574415"/>
            <a:ext cx="6200775" cy="849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手持便携风扇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锦咖-咖啡杯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香囊*2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瑞幸元气弹冻干咖啡*3罐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金属冰块*1组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五芳斋粽x2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2169" y="1090717"/>
            <a:ext cx="8190295" cy="511188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8683463" y="636854"/>
            <a:ext cx="34017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端午-知乐</a:t>
            </a:r>
            <a:r>
              <a:rPr lang="en-US" altLang="zh-CN" sz="200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Pro</a:t>
            </a:r>
            <a:endParaRPr lang="en-US" altLang="zh-CN" sz="2000" b="1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8889634" y="1526009"/>
            <a:ext cx="2390140" cy="4759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手持便携风扇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x1</a:t>
            </a:r>
            <a:endParaRPr lang="en-US" altLang="zh-CN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锦咖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咖啡杯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x1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香囊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*2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瑞幸元气弹冻干咖啡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*3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罐</a:t>
            </a:r>
            <a:endParaRPr lang="zh-CN" altLang="en-US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（经典美式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灵感拿铁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黑糖美式）</a:t>
            </a:r>
            <a:endParaRPr lang="zh-CN" altLang="en-US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金属冰块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组（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块含夹子）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五芳斋粽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x2(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口味指定或随机）</a:t>
            </a:r>
            <a:endParaRPr lang="zh-CN" altLang="en-US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五芳猪肉粽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润香豆沙粽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*120g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蛋黄猪肉粽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新疆红枣粽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zh-CN" altLang="en-US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</a:t>
            </a:r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304</a:t>
            </a:r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钢</a:t>
            </a:r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塑料</a:t>
            </a:r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艺术纸</a:t>
            </a:r>
            <a:endParaRPr lang="zh-CN" altLang="en-US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 </a:t>
            </a:r>
            <a:r>
              <a:rPr 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247*346*100</a:t>
            </a:r>
            <a:r>
              <a:rPr lang="en-US" altLang="zh-CN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mm</a:t>
            </a:r>
            <a:endParaRPr lang="en-US" altLang="zh-CN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品牌</a:t>
            </a:r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青锦</a:t>
            </a:r>
            <a:endParaRPr lang="zh-CN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端午礼</a:t>
            </a:r>
            <a:r>
              <a:rPr lang="en-US" altLang="zh-CN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endParaRPr lang="en-US" altLang="zh-CN" sz="117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户外随行</a:t>
            </a:r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zh-CN" altLang="en-US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zh-CN" altLang="en-US" sz="1170" i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六款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389120" y="5065395"/>
            <a:ext cx="341312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288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280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4795" y="2394585"/>
            <a:ext cx="445071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/>
              <a:t>宫里过端午</a:t>
            </a:r>
            <a:r>
              <a:rPr lang="en-US" altLang="zh-CN" sz="3600" b="1"/>
              <a:t>-</a:t>
            </a:r>
            <a:r>
              <a:rPr lang="zh-CN" altLang="en-US" sz="3600" b="1"/>
              <a:t>茶</a:t>
            </a:r>
            <a:r>
              <a:rPr lang="zh-CN" altLang="en-US" sz="3600" b="1"/>
              <a:t>粽款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4074795" y="3411220"/>
            <a:ext cx="4665345" cy="394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焖粹杯套组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+发芽糙米粽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*4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+特大海鸭蛋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*2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en-US" altLang="zh-CN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2249815" y="6211666"/>
            <a:ext cx="8013255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故宫瑞兽香囊  </a:t>
            </a:r>
            <a:r>
              <a:rPr lang="en-US" altLang="zh-CN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  </a:t>
            </a:r>
            <a:r>
              <a:rPr lang="zh-CN" altLang="en-US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宫廷龙舟游戏  </a:t>
            </a:r>
            <a:r>
              <a:rPr lang="en-US" altLang="zh-CN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  </a:t>
            </a:r>
            <a:r>
              <a:rPr lang="zh-CN" altLang="en-US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端阳节令红茶  </a:t>
            </a:r>
            <a:r>
              <a:rPr lang="en-US" altLang="zh-CN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 </a:t>
            </a:r>
            <a:r>
              <a:rPr lang="zh-CN" altLang="en-US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葫芦形主人杯 </a:t>
            </a:r>
            <a:r>
              <a:rPr lang="en-US" altLang="zh-CN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 </a:t>
            </a:r>
            <a:r>
              <a:rPr lang="zh-CN" altLang="en-US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宫廷风味粽子 </a:t>
            </a:r>
            <a:r>
              <a:rPr lang="en-US" altLang="zh-CN" sz="156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+ </a:t>
            </a:r>
            <a:endParaRPr lang="zh-CN" altLang="en-US" sz="156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29284" y="339371"/>
            <a:ext cx="3445700" cy="501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67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宫里过端午｜茶粽款</a:t>
            </a:r>
            <a:endParaRPr lang="zh-CN" altLang="en-US" sz="267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487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9814" y="2334181"/>
            <a:ext cx="4321846" cy="44704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zh-CN" altLang="en-US" sz="178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故宫瑞兽香囊</a:t>
            </a:r>
            <a:r>
              <a:rPr lang="en-US" altLang="zh-CN" sz="178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X1</a:t>
            </a:r>
            <a:endParaRPr lang="en-US" altLang="zh-CN" sz="178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09814" y="2753690"/>
            <a:ext cx="3526040" cy="10242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78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宫廷龙舟游戏</a:t>
            </a:r>
            <a:endParaRPr lang="en-US" altLang="zh-CN" sz="178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桌游图</a:t>
            </a: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X1/</a:t>
            </a: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骰子</a:t>
            </a: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X1/</a:t>
            </a: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龙舟棋子</a:t>
            </a: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X4</a:t>
            </a:r>
            <a:endParaRPr lang="zh-CN" altLang="en-US" sz="133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33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09814" y="3570997"/>
            <a:ext cx="2644166" cy="18281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78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端阳节令茶器</a:t>
            </a:r>
            <a:endParaRPr lang="en-US" altLang="zh-CN" sz="178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老树晒青红茶（</a:t>
            </a: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30g</a:t>
            </a: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*</a:t>
            </a: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1</a:t>
            </a: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盒）</a:t>
            </a:r>
            <a:endParaRPr lang="en-US" altLang="zh-CN" sz="133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葫芦型陶瓷主人杯 </a:t>
            </a: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</a:t>
            </a:r>
            <a:endParaRPr lang="en-US" altLang="zh-CN" sz="133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33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33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133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6365" y="4689821"/>
            <a:ext cx="3994778" cy="1518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178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宫廷风味粽子</a:t>
            </a:r>
            <a:r>
              <a:rPr lang="en-US" altLang="zh-CN" sz="178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endParaRPr lang="en-US" altLang="zh-CN" sz="178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高汤鲍汁大肉粽 </a:t>
            </a: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100gx1</a:t>
            </a:r>
            <a:endParaRPr lang="en-US" altLang="zh-CN" sz="133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蛋黄鲜肉粽 </a:t>
            </a: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100gx1</a:t>
            </a:r>
            <a:endParaRPr lang="en-US" altLang="zh-CN" sz="133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红袍豆沙粽</a:t>
            </a: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100gx1 </a:t>
            </a:r>
            <a:endParaRPr lang="en-US" altLang="zh-CN" sz="133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zh-CN" altLang="en-US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藜麦芋泥粽</a:t>
            </a:r>
            <a:r>
              <a:rPr lang="en-US" altLang="zh-CN" sz="1335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100gx1 	</a:t>
            </a:r>
            <a:endParaRPr lang="en-US" altLang="zh-CN" sz="133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7466" y="1191585"/>
            <a:ext cx="3133269" cy="65024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外   盒：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190x241x105mm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手提袋：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210x285x115mm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25762" y="726086"/>
            <a:ext cx="3445700" cy="39878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spcBef>
                <a:spcPts val="600"/>
              </a:spcBef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宫里过端午｜茶粽款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七款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826635" y="5160645"/>
            <a:ext cx="338645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448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286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5270" y="2394585"/>
            <a:ext cx="456628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>
                <a:sym typeface="+mn-ea"/>
              </a:rPr>
              <a:t>FUN粽</a:t>
            </a:r>
            <a:r>
              <a:rPr lang="zh-CN" altLang="en-US" sz="3600" b="1">
                <a:sym typeface="+mn-ea"/>
              </a:rPr>
              <a:t>·啡尝出粽套装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2987675" y="3458210"/>
            <a:ext cx="7287260" cy="394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手摇磨豆器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*1+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咖啡手冲壶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*1+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折叠咖啡滤网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*1+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咖啡杯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*1+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便携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咖啡罐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*1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香薰蜡烛（粽子造型）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*1+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铁皮工具箱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*1</a:t>
            </a:r>
            <a:endParaRPr lang="en-US" altLang="zh-CN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5143241" y="4488815"/>
            <a:ext cx="1696084" cy="2369185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5143240" y="-635"/>
            <a:ext cx="1697301" cy="1735455"/>
          </a:xfrm>
          <a:prstGeom prst="rect">
            <a:avLst/>
          </a:prstGeom>
        </p:spPr>
      </p:pic>
      <p:pic>
        <p:nvPicPr>
          <p:cNvPr id="2" name="图片 1" descr="_DSC8319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"/>
            <a:ext cx="5152390" cy="6858000"/>
          </a:xfrm>
          <a:prstGeom prst="rect">
            <a:avLst/>
          </a:prstGeom>
        </p:spPr>
      </p:pic>
      <p:pic>
        <p:nvPicPr>
          <p:cNvPr id="46" name="图片 45" descr="边框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" y="0"/>
            <a:ext cx="12192000" cy="6858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62550" y="1734820"/>
            <a:ext cx="1704975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b="1" dirty="0">
                <a:latin typeface="微软雅黑" panose="020B0503020204020204" charset="-122"/>
                <a:ea typeface="微软雅黑" panose="020B0503020204020204" charset="-122"/>
              </a:rPr>
              <a:t>手冲咖啡壶</a:t>
            </a:r>
            <a:endParaRPr lang="en-US" altLang="zh-CN" sz="9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500" dirty="0">
                <a:latin typeface="微软雅黑" panose="020B0503020204020204" charset="-122"/>
                <a:ea typeface="微软雅黑" panose="020B0503020204020204" charset="-122"/>
              </a:rPr>
              <a:t>简约长嘴，出水如柱，收放自如。</a:t>
            </a:r>
            <a:endParaRPr lang="zh-CN" altLang="en-US" sz="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5162550" y="3983990"/>
            <a:ext cx="1704975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900" b="1" dirty="0">
                <a:latin typeface="微软雅黑" panose="020B0503020204020204" charset="-122"/>
                <a:ea typeface="微软雅黑" panose="020B0503020204020204" charset="-122"/>
              </a:rPr>
              <a:t>粽子造型香薰蜡烛 </a:t>
            </a:r>
            <a:endParaRPr lang="zh-CN" altLang="en-US" sz="9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5" name="图片 44" descr="9507E746-1E11-468f-B369-740DCA3832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550" y="2237740"/>
            <a:ext cx="1689100" cy="174561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7464425" y="1551305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愿美好接「粽」而至 未来一「啡」冲天</a:t>
            </a:r>
            <a:endParaRPr lang="zh-CN" altLang="en-US" sz="12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463790" y="2546350"/>
            <a:ext cx="1752600" cy="252095"/>
          </a:xfrm>
          <a:prstGeom prst="rect">
            <a:avLst/>
          </a:prstGeom>
          <a:solidFill>
            <a:srgbClr val="9F824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7526555" y="2859405"/>
            <a:ext cx="2156287" cy="12538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30000"/>
              </a:lnSpc>
            </a:pPr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手摇磨豆器×1</a:t>
            </a:r>
            <a:endParaRPr lang="zh-CN" altLang="en-US" sz="12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咖啡手冲壶×1</a:t>
            </a:r>
            <a:endParaRPr lang="zh-CN" altLang="en-US" sz="12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折叠咖啡滤网×1</a:t>
            </a:r>
            <a:endParaRPr lang="zh-CN" altLang="en-US" sz="12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咖啡杯×1</a:t>
            </a:r>
            <a:endParaRPr lang="zh-CN" altLang="en-US" sz="12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30000"/>
              </a:lnSpc>
            </a:pPr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便携</a:t>
            </a:r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咖啡罐×1</a:t>
            </a:r>
            <a:endParaRPr lang="en-US" altLang="zh-CN" sz="12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香薰蜡烛（粽子造型）</a:t>
            </a:r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×1</a:t>
            </a:r>
            <a:endParaRPr lang="en-US" altLang="zh-CN" sz="12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铁皮工具箱×1</a:t>
            </a:r>
            <a:endParaRPr lang="zh-CN" altLang="en-US" sz="12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930515" y="2536190"/>
            <a:ext cx="11614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srgbClr val="F0EDDE"/>
                </a:solidFill>
                <a:latin typeface="微软雅黑" panose="020B0503020204020204" charset="-122"/>
                <a:ea typeface="微软雅黑" panose="020B0503020204020204" charset="-122"/>
              </a:rPr>
              <a:t>套装配置</a:t>
            </a:r>
            <a:endParaRPr lang="zh-CN" altLang="en-US" sz="1200" b="1">
              <a:solidFill>
                <a:srgbClr val="F0EDD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842885" y="2621915"/>
            <a:ext cx="112395" cy="112395"/>
          </a:xfrm>
          <a:prstGeom prst="ellipse">
            <a:avLst/>
          </a:prstGeom>
          <a:solidFill>
            <a:srgbClr val="F3EEE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椭圆 17"/>
          <p:cNvSpPr/>
          <p:nvPr>
            <p:custDataLst>
              <p:tags r:id="rId8"/>
            </p:custDataLst>
          </p:nvPr>
        </p:nvSpPr>
        <p:spPr>
          <a:xfrm>
            <a:off x="8703310" y="2618105"/>
            <a:ext cx="112395" cy="112395"/>
          </a:xfrm>
          <a:prstGeom prst="ellipse">
            <a:avLst/>
          </a:prstGeom>
          <a:solidFill>
            <a:srgbClr val="F3EEE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471525" y="4986734"/>
            <a:ext cx="1752600" cy="276999"/>
            <a:chOff x="9780270" y="2557780"/>
            <a:chExt cx="1752600" cy="276999"/>
          </a:xfrm>
        </p:grpSpPr>
        <p:sp>
          <p:nvSpPr>
            <p:cNvPr id="20" name="矩形 19"/>
            <p:cNvSpPr/>
            <p:nvPr>
              <p:custDataLst>
                <p:tags r:id="rId9"/>
              </p:custDataLst>
            </p:nvPr>
          </p:nvSpPr>
          <p:spPr>
            <a:xfrm>
              <a:off x="9780270" y="2567940"/>
              <a:ext cx="1752600" cy="252095"/>
            </a:xfrm>
            <a:prstGeom prst="rect">
              <a:avLst/>
            </a:prstGeom>
            <a:solidFill>
              <a:srgbClr val="9F82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0"/>
              </p:custDataLst>
            </p:nvPr>
          </p:nvSpPr>
          <p:spPr>
            <a:xfrm>
              <a:off x="10081260" y="2557780"/>
              <a:ext cx="13848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rgbClr val="F0EDDE"/>
                  </a:solidFill>
                  <a:latin typeface="微软雅黑" panose="020B0503020204020204" charset="-122"/>
                  <a:ea typeface="微软雅黑" panose="020B0503020204020204" charset="-122"/>
                </a:rPr>
                <a:t>定制·更显用心</a:t>
              </a:r>
              <a:endParaRPr lang="zh-CN" altLang="en-US" sz="1200" b="1" dirty="0">
                <a:solidFill>
                  <a:srgbClr val="F0EDD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11"/>
              </p:custDataLst>
            </p:nvPr>
          </p:nvSpPr>
          <p:spPr>
            <a:xfrm>
              <a:off x="9977120" y="2641600"/>
              <a:ext cx="112395" cy="112395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椭圆 22"/>
            <p:cNvSpPr/>
            <p:nvPr>
              <p:custDataLst>
                <p:tags r:id="rId12"/>
              </p:custDataLst>
            </p:nvPr>
          </p:nvSpPr>
          <p:spPr>
            <a:xfrm>
              <a:off x="11180445" y="2637790"/>
              <a:ext cx="112395" cy="112395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771005" y="2567940"/>
            <a:ext cx="1752600" cy="275590"/>
            <a:chOff x="7463790" y="4516129"/>
            <a:chExt cx="1752600" cy="275590"/>
          </a:xfrm>
        </p:grpSpPr>
        <p:sp>
          <p:nvSpPr>
            <p:cNvPr id="25" name="矩形 24"/>
            <p:cNvSpPr/>
            <p:nvPr>
              <p:custDataLst>
                <p:tags r:id="rId13"/>
              </p:custDataLst>
            </p:nvPr>
          </p:nvSpPr>
          <p:spPr>
            <a:xfrm>
              <a:off x="7463790" y="4534833"/>
              <a:ext cx="1752600" cy="252095"/>
            </a:xfrm>
            <a:prstGeom prst="rect">
              <a:avLst/>
            </a:prstGeom>
            <a:solidFill>
              <a:srgbClr val="9F82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4"/>
              </p:custDataLst>
            </p:nvPr>
          </p:nvSpPr>
          <p:spPr>
            <a:xfrm>
              <a:off x="7930515" y="4516129"/>
              <a:ext cx="1161415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rgbClr val="F0EDDE"/>
                  </a:solidFill>
                  <a:latin typeface="微软雅黑" panose="020B0503020204020204" charset="-122"/>
                  <a:ea typeface="微软雅黑" panose="020B0503020204020204" charset="-122"/>
                </a:rPr>
                <a:t>材质参数</a:t>
              </a:r>
              <a:endParaRPr lang="zh-CN" altLang="en-US" sz="1200" b="1" dirty="0">
                <a:solidFill>
                  <a:srgbClr val="F0EDD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椭圆 26"/>
            <p:cNvSpPr/>
            <p:nvPr>
              <p:custDataLst>
                <p:tags r:id="rId15"/>
              </p:custDataLst>
            </p:nvPr>
          </p:nvSpPr>
          <p:spPr>
            <a:xfrm>
              <a:off x="7830820" y="4599949"/>
              <a:ext cx="112395" cy="112395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16"/>
              </p:custDataLst>
            </p:nvPr>
          </p:nvSpPr>
          <p:spPr>
            <a:xfrm>
              <a:off x="8691245" y="4596139"/>
              <a:ext cx="112395" cy="112395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2" name="文本框 31"/>
          <p:cNvSpPr txBox="1"/>
          <p:nvPr>
            <p:custDataLst>
              <p:tags r:id="rId17"/>
            </p:custDataLst>
          </p:nvPr>
        </p:nvSpPr>
        <p:spPr>
          <a:xfrm>
            <a:off x="7508240" y="966470"/>
            <a:ext cx="4156710" cy="428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FUN</a:t>
            </a:r>
            <a:r>
              <a:rPr lang="zh-CN" altLang="en-US" sz="2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粽</a:t>
            </a:r>
            <a:r>
              <a:rPr lang="en-US" altLang="zh-CN" sz="2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啡尝出粽套装</a:t>
            </a:r>
            <a:endParaRPr lang="en-US" altLang="zh-CN" sz="28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8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18"/>
            </p:custDataLst>
          </p:nvPr>
        </p:nvSpPr>
        <p:spPr>
          <a:xfrm>
            <a:off x="9819265" y="2893498"/>
            <a:ext cx="1627504" cy="21683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9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材质: </a:t>
            </a:r>
            <a:endParaRPr lang="en-US" altLang="zh-CN" sz="900" dirty="0">
              <a:solidFill>
                <a:srgbClr val="9F8248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磨豆机：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304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不锈钢</a:t>
            </a:r>
            <a:r>
              <a:rPr lang="zh-CN" altLang="en-US" sz="8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丨陶瓷研芯</a:t>
            </a:r>
            <a:endParaRPr lang="zh-CN" altLang="en-US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手冲壶：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304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不锈钢</a:t>
            </a:r>
            <a:endParaRPr lang="zh-CN" altLang="en-US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咖啡滤网：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ABS</a:t>
            </a:r>
            <a:r>
              <a:rPr lang="zh-CN" altLang="en-US" sz="8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丨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304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不锈钢</a:t>
            </a:r>
            <a:endParaRPr lang="en-US" altLang="zh-CN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咖啡杯：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304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不锈钢</a:t>
            </a:r>
            <a:endParaRPr lang="zh-CN" altLang="en-US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香薰蜡烛：大豆腊丨蜂巢蜡</a:t>
            </a:r>
            <a:endParaRPr lang="en-US" altLang="zh-CN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便携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咖啡罐：镀锡马口铁</a:t>
            </a:r>
            <a:endParaRPr lang="en-US" altLang="zh-CN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铁皮工具箱：铁皮喷塑</a:t>
            </a:r>
            <a:endParaRPr lang="zh-CN" altLang="en-US" sz="400" dirty="0">
              <a:solidFill>
                <a:srgbClr val="9F8248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400" dirty="0">
              <a:solidFill>
                <a:srgbClr val="9F8248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9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尺寸</a:t>
            </a:r>
            <a:r>
              <a:rPr lang="zh-CN" altLang="en-US" sz="9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en-US" altLang="zh-CN" sz="9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370</a:t>
            </a:r>
            <a:r>
              <a:rPr lang="zh-CN" altLang="en-US" sz="9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×</a:t>
            </a:r>
            <a:r>
              <a:rPr lang="en-US" altLang="zh-CN" sz="9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160</a:t>
            </a:r>
            <a:r>
              <a:rPr lang="zh-CN" altLang="en-US" sz="9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×</a:t>
            </a:r>
            <a:r>
              <a:rPr lang="en-US" altLang="zh-CN" sz="9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120</a:t>
            </a:r>
            <a:r>
              <a:rPr lang="zh-CN" altLang="en-US" sz="9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mm</a:t>
            </a:r>
            <a:endParaRPr lang="zh-CN" altLang="en-US" sz="900" dirty="0">
              <a:solidFill>
                <a:srgbClr val="9F8248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900" dirty="0">
              <a:solidFill>
                <a:srgbClr val="9F8248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9"/>
            </p:custDataLst>
          </p:nvPr>
        </p:nvSpPr>
        <p:spPr>
          <a:xfrm>
            <a:off x="7482254" y="5334893"/>
            <a:ext cx="1626771" cy="10363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盒盖激光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logo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（灰色） 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套起</a:t>
            </a:r>
            <a:endParaRPr lang="zh-CN" altLang="en-US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盒盖丝印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logo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（金色） 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50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套起</a:t>
            </a:r>
            <a:endParaRPr lang="zh-CN" altLang="en-US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腰封定制（详询客服）</a:t>
            </a:r>
            <a:endParaRPr lang="zh-CN" altLang="en-US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zh-CN" altLang="en-US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8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751954" y="5600956"/>
            <a:ext cx="1593695" cy="653004"/>
            <a:chOff x="9929380" y="5733230"/>
            <a:chExt cx="1593695" cy="653004"/>
          </a:xfrm>
        </p:grpSpPr>
        <p:pic>
          <p:nvPicPr>
            <p:cNvPr id="5" name="图片 4" descr="资源 2@4x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29380" y="5733230"/>
              <a:ext cx="424129" cy="65300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0350959" y="5905745"/>
              <a:ext cx="11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</a:rPr>
                <a:t>本产品获得国家发明专利</a:t>
              </a:r>
              <a:endParaRPr lang="en-US" altLang="zh-CN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</a:rPr>
                <a:t>黑龙江科学技术奖一等奖</a:t>
              </a:r>
              <a:endParaRPr lang="zh-CN" altLang="en-US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八款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474845" y="5012690"/>
            <a:ext cx="340423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298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290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34535" y="2394585"/>
            <a:ext cx="3432810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/>
              <a:t>清平悦</a:t>
            </a:r>
            <a:r>
              <a:rPr lang="en-US" altLang="zh-CN" sz="3600" b="1"/>
              <a:t>-</a:t>
            </a:r>
            <a:r>
              <a:rPr lang="zh-CN" altLang="en-US" sz="3600" b="1"/>
              <a:t>茶</a:t>
            </a:r>
            <a:r>
              <a:rPr lang="zh-CN" altLang="en-US" sz="3600" b="1"/>
              <a:t>粽款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3093720" y="3411220"/>
            <a:ext cx="7440930" cy="394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600">
                <a:sym typeface="+mn-ea"/>
              </a:rPr>
              <a:t>黑檀香座*1+黄铜香插*1+艾草线香*1+</a:t>
            </a:r>
            <a:r>
              <a:rPr lang="zh-CN" altLang="en-US" sz="1600">
                <a:sym typeface="+mn-ea"/>
              </a:rPr>
              <a:t>易武龙珠普洱茶（生茶）*6</a:t>
            </a:r>
            <a:r>
              <a:rPr lang="zh-CN" altLang="en-US" sz="1600">
                <a:sym typeface="+mn-ea"/>
              </a:rPr>
              <a:t>+端午粽*4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24177" y="0"/>
            <a:ext cx="9144000" cy="6858000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768323" y="609819"/>
            <a:ext cx="4041309" cy="467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4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清平悦</a:t>
            </a:r>
            <a:r>
              <a:rPr lang="en-US" altLang="zh-CN" sz="24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|</a:t>
            </a:r>
            <a:r>
              <a:rPr lang="en-US" altLang="zh-CN" sz="24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45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茶粽款</a:t>
            </a:r>
            <a:endParaRPr lang="zh-CN" altLang="en-US" sz="267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91664" y="3465507"/>
            <a:ext cx="3082925" cy="2923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156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产品参数</a:t>
            </a:r>
            <a:endParaRPr lang="en-US" altLang="zh-CN" sz="156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endParaRPr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黑檀香座X1</a:t>
            </a:r>
            <a:endParaRPr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黄铜香插X1</a:t>
            </a:r>
            <a:endParaRPr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艾草线香X1</a:t>
            </a:r>
            <a:endParaRPr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sz="1335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易武龙珠</a:t>
            </a:r>
            <a:r>
              <a:rPr lang="zh-CN" altLang="en-US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普洱茶（</a:t>
            </a:r>
            <a:r>
              <a:rPr sz="1335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生茶</a:t>
            </a:r>
            <a:r>
              <a:rPr lang="zh-CN" altLang="en-US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X6（约36g</a:t>
            </a:r>
            <a:r>
              <a:rPr lang="zh-CN" altLang="en-US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端午粽</a:t>
            </a:r>
            <a:r>
              <a:rPr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X</a:t>
            </a:r>
            <a:r>
              <a:rPr 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33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个</a:t>
            </a:r>
            <a:endParaRPr sz="133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en-US" altLang="zh-CN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蛋黄鲜肉粽（咸）</a:t>
            </a:r>
            <a:r>
              <a:rPr lang="en-US" altLang="zh-CN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x2</a:t>
            </a:r>
            <a:r>
              <a:rPr lang="zh-CN" altLang="en-US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*</a:t>
            </a:r>
            <a:r>
              <a:rPr lang="en-US" altLang="zh-CN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100g</a:t>
            </a:r>
            <a:endParaRPr lang="zh-CN" altLang="en-US"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>
              <a:lnSpc>
                <a:spcPct val="150000"/>
              </a:lnSpc>
            </a:pPr>
            <a:r>
              <a:rPr lang="en-US" altLang="zh-CN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红袍豆沙粽（甜）</a:t>
            </a:r>
            <a:r>
              <a:rPr lang="en-US" altLang="zh-CN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x2</a:t>
            </a:r>
            <a:r>
              <a:rPr lang="zh-CN" altLang="en-US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*</a:t>
            </a:r>
            <a:r>
              <a:rPr lang="en-US" altLang="zh-CN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100g</a:t>
            </a:r>
            <a:r>
              <a:rPr lang="zh-CN" altLang="en-US" sz="133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  </a:t>
            </a:r>
            <a:endParaRPr sz="1335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九款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730115" y="5102225"/>
            <a:ext cx="337883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299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291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5270" y="2394585"/>
            <a:ext cx="456628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/>
              <a:t>有茗器</a:t>
            </a:r>
            <a:r>
              <a:rPr lang="en-US" altLang="zh-CN" sz="3600" b="1"/>
              <a:t>-</a:t>
            </a:r>
            <a:r>
              <a:rPr lang="zh-CN" altLang="en-US" sz="3600" b="1"/>
              <a:t>端午茶礼</a:t>
            </a:r>
            <a:r>
              <a:rPr lang="zh-CN" altLang="en-US" sz="3600" b="1"/>
              <a:t>套装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3704590" y="3429000"/>
            <a:ext cx="5609590" cy="394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1600">
                <a:sym typeface="+mn-ea"/>
              </a:rPr>
              <a:t>粽子形茶盘</a:t>
            </a:r>
            <a:r>
              <a:rPr lang="en-US" altLang="zh-CN" sz="1600">
                <a:sym typeface="+mn-ea"/>
              </a:rPr>
              <a:t>*1+</a:t>
            </a:r>
            <a:r>
              <a:rPr lang="zh-CN" altLang="en-US" sz="1600">
                <a:sym typeface="+mn-ea"/>
              </a:rPr>
              <a:t>晒红龙珠</a:t>
            </a:r>
            <a:r>
              <a:rPr lang="en-US" altLang="zh-CN" sz="1600">
                <a:sym typeface="+mn-ea"/>
              </a:rPr>
              <a:t>*9+</a:t>
            </a:r>
            <a:r>
              <a:rPr lang="zh-CN" altLang="en-US" sz="1600">
                <a:sym typeface="+mn-ea"/>
              </a:rPr>
              <a:t>草木灰釉茶壶*1+草木灰釉茶杯*3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大红袍龙珠茶-爆炸图(ppt横版）-9个装-换壶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24177" y="-1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47705" y="808107"/>
            <a:ext cx="1706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晒红龙珠</a:t>
            </a:r>
            <a:r>
              <a:rPr altLang="zh-CN" sz="2400" b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款</a:t>
            </a:r>
            <a:endParaRPr altLang="zh-CN" sz="2400" b="1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66137" y="1715770"/>
            <a:ext cx="4201795" cy="333692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dist"/>
            <a:r>
              <a:rPr lang="zh-CN" altLang="en-US" sz="1600" b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产品参数</a:t>
            </a:r>
            <a:endParaRPr lang="en-US" altLang="zh-CN" sz="1600" b="1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lang="en-US" altLang="zh-CN"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endParaRPr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sz="1200" b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包装</a:t>
            </a:r>
            <a:endParaRPr sz="1200" b="1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手提袋X1</a:t>
            </a:r>
            <a:endParaRPr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外盒X1</a:t>
            </a:r>
            <a:endParaRPr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endParaRPr lang="en-US"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lang="zh-CN" altLang="en-US" sz="1200" b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茶盘：</a:t>
            </a:r>
            <a:endParaRPr lang="en-US" altLang="zh-CN" sz="1200" b="1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粽子形茶盘X1</a:t>
            </a:r>
            <a:endParaRPr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endParaRPr sz="14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lang="zh-CN" altLang="en-US" sz="1200" b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晒红龙珠</a:t>
            </a:r>
            <a:endParaRPr sz="1200" b="1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净含量：</a:t>
            </a:r>
            <a:r>
              <a:rPr lang="en-US"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45</a:t>
            </a:r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g（</a:t>
            </a:r>
            <a:r>
              <a:rPr lang="en-US"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9</a:t>
            </a:r>
            <a:r>
              <a:rPr lang="zh-CN" altLang="en-US"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颗</a:t>
            </a:r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sz="1200" dirty="0" err="1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原料</a:t>
            </a:r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zh-CN"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云南大叶种茶树鲜叶</a:t>
            </a:r>
            <a:endParaRPr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sz="1200" dirty="0" err="1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产地</a:t>
            </a:r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云南勐海茶区</a:t>
            </a:r>
            <a:endParaRPr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endParaRPr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sz="1200" b="1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茶器</a:t>
            </a:r>
            <a:endParaRPr sz="1200" b="1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sz="1200" dirty="0" err="1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茶壶</a:t>
            </a:r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草木灰釉茶</a:t>
            </a:r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壶1把</a:t>
            </a:r>
            <a:endParaRPr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容量：约120ml</a:t>
            </a:r>
            <a:endParaRPr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dist"/>
            <a:r>
              <a:rPr sz="1200" dirty="0" err="1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茶杯</a:t>
            </a:r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草木灰釉茶</a:t>
            </a:r>
            <a:r>
              <a:rPr sz="1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杯3个</a:t>
            </a:r>
            <a:endParaRPr sz="1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2025538" y="1485793"/>
            <a:ext cx="1288146" cy="2"/>
          </a:xfrm>
          <a:prstGeom prst="line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1707278" y="359471"/>
            <a:ext cx="3256280" cy="429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2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有茗器</a:t>
            </a:r>
            <a:r>
              <a:rPr lang="en-US" altLang="zh-CN" sz="2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  <a:r>
              <a:rPr lang="zh-CN" altLang="en-US" sz="2200" dirty="0">
                <a:solidFill>
                  <a:srgbClr val="006600"/>
                </a:solidFill>
                <a:latin typeface="微软雅黑" panose="020B0503020204020204" charset="-122"/>
                <a:ea typeface="微软雅黑" panose="020B0503020204020204" charset="-122"/>
              </a:rPr>
              <a:t>端午茶礼套装</a:t>
            </a:r>
            <a:endParaRPr lang="zh-CN" altLang="en-US" sz="2200" dirty="0">
              <a:solidFill>
                <a:srgbClr val="0066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一款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571365" y="5102225"/>
            <a:ext cx="341312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268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190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65270" y="2394585"/>
            <a:ext cx="456628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ym typeface="+mn-ea"/>
              </a:rPr>
              <a:t>糙米大匠·端午风物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4790440" y="3545840"/>
            <a:ext cx="2974975" cy="394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ct val="140000"/>
              </a:lnSpc>
              <a:buClrTx/>
              <a:buSzTx/>
              <a:buNone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五谷食养粽子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*6+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变脸ip玩偶*1</a:t>
            </a:r>
            <a:endParaRPr lang="zh-CN" altLang="en-US" sz="16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十款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445635" y="5102225"/>
            <a:ext cx="342963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336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296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94455" y="2394585"/>
            <a:ext cx="457517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同舟共济套装</a:t>
            </a:r>
            <a:endParaRPr lang="zh-CN" altLang="en-US" sz="3600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ctr"/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3060065" y="3574415"/>
            <a:ext cx="6200775" cy="849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U型颈部按摩仪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+旅行茶具一壶三杯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+小青柑茶*8+贺卡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338"/>
            <a:ext cx="8420100" cy="6791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812213" y="536575"/>
            <a:ext cx="2616200" cy="4354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2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同舟共济套装</a:t>
            </a:r>
            <a:endParaRPr lang="zh-CN" altLang="en-US" sz="1200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2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</a:t>
            </a:r>
            <a:r>
              <a:rPr lang="zh-CN" altLang="en-US" sz="12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型颈部按摩仪</a:t>
            </a:r>
            <a:r>
              <a:rPr lang="en-US" altLang="zh-CN" sz="12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旅行茶具一壶三杯</a:t>
            </a:r>
            <a:r>
              <a:rPr lang="en-US" altLang="zh-CN" sz="12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小青柑茶</a:t>
            </a:r>
            <a:r>
              <a:rPr lang="en-US" altLang="zh-CN" sz="12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*8</a:t>
            </a:r>
            <a:r>
              <a:rPr lang="zh-CN" altLang="en-US" sz="12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</a:t>
            </a:r>
            <a:r>
              <a:rPr lang="en-US" altLang="zh-CN" sz="1200" b="1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 b="1" noProof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贺卡</a:t>
            </a:r>
            <a:endParaRPr lang="zh-CN" altLang="en-US" sz="1200" b="1" noProof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1200" b="1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600"/>
              </a:spcBef>
            </a:pP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颈部按摩仪：按摩功能、热敷功能、护颈功能、小巧轻便仿真人手揉捏颈部</a:t>
            </a:r>
            <a:r>
              <a:rPr lang="en-US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两种按摩模式</a:t>
            </a:r>
            <a:r>
              <a:rPr lang="en-US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恒温热敷</a:t>
            </a:r>
            <a:r>
              <a:rPr lang="en-US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慢回弹记忆棉</a:t>
            </a:r>
            <a:r>
              <a:rPr lang="en-US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3D</a:t>
            </a: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环绕护颈设计</a:t>
            </a:r>
            <a:r>
              <a:rPr lang="en-US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10</a:t>
            </a: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天长效续航。内置</a:t>
            </a:r>
            <a:r>
              <a:rPr lang="en-US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1200MA</a:t>
            </a: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电池。</a:t>
            </a:r>
            <a:endParaRPr lang="zh-CN" altLang="en-US" sz="1000" spc="70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600"/>
              </a:spcBef>
            </a:pP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快客杯：一壶三杯便捷式，陶瓷玻璃，茶杯：</a:t>
            </a:r>
            <a:r>
              <a:rPr lang="en-US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40ml</a:t>
            </a:r>
            <a:r>
              <a:rPr lang="zh-CN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，主人杯</a:t>
            </a:r>
            <a:r>
              <a:rPr lang="en-US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150ml,</a:t>
            </a:r>
            <a:r>
              <a:rPr lang="zh-CN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盖碗</a:t>
            </a:r>
            <a:r>
              <a:rPr lang="en-US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200ml,</a:t>
            </a: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包装：</a:t>
            </a:r>
            <a:r>
              <a:rPr lang="en-US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13*9*13.5cm</a:t>
            </a:r>
            <a:endParaRPr lang="zh-CN" altLang="en-US" sz="1000" spc="70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600"/>
              </a:spcBef>
            </a:pP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配置：</a:t>
            </a:r>
            <a:r>
              <a:rPr lang="en-US" altLang="zh-CN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</a:t>
            </a: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颗小青柑，普洱茶</a:t>
            </a:r>
            <a:r>
              <a:rPr lang="zh-CN" altLang="en-US" sz="1000" b="1" noProof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（小青柑可换为水晶粽子）</a:t>
            </a:r>
            <a:r>
              <a:rPr lang="zh-CN" altLang="en-US" sz="1000" spc="70" noProof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1000" spc="70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600"/>
              </a:spcBef>
            </a:pPr>
            <a:endParaRPr lang="zh-CN" altLang="en-US" sz="1000" spc="70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600"/>
              </a:spcBef>
            </a:pPr>
            <a:endParaRPr lang="en-US" altLang="zh-CN" sz="1000" spc="70" noProof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十一款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652010" y="5102225"/>
            <a:ext cx="3361690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450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320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94455" y="2394585"/>
            <a:ext cx="456628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3600" b="1" dirty="0">
                <a:latin typeface="微软雅黑" panose="020B0503020204020204" charset="-122"/>
                <a:sym typeface="+mn-ea"/>
              </a:rPr>
              <a:t>胜于蓝端午礼盒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3489960" y="3545840"/>
            <a:ext cx="6007100" cy="394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荃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流沙赏析画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知味观真空铝箔粽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*4+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乾坤盖碗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蓝染香囊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endParaRPr lang="en-US" altLang="zh-CN" sz="1600" dirty="0">
              <a:solidFill>
                <a:schemeClr val="tx1"/>
              </a:solidFill>
              <a:latin typeface="+mj-ea"/>
              <a:ea typeface="+mj-ea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" name="图片 40" descr="untitled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939800" y="1311910"/>
            <a:ext cx="955675" cy="901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939800" y="4577080"/>
            <a:ext cx="955675" cy="901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368300" y="420370"/>
            <a:ext cx="34023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b="1">
                <a:solidFill>
                  <a:schemeClr val="tx1"/>
                </a:solidFill>
                <a:sym typeface="+mn-ea"/>
              </a:rPr>
              <a:t># 05 </a:t>
            </a:r>
            <a:r>
              <a:rPr lang="zh-CN" altLang="en-US" b="1">
                <a:solidFill>
                  <a:schemeClr val="tx1"/>
                </a:solidFill>
                <a:sym typeface="+mn-ea"/>
              </a:rPr>
              <a:t>胜于蓝</a:t>
            </a:r>
            <a:endParaRPr lang="zh-CN" altLang="en-US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 rot="0">
            <a:off x="843280" y="1097915"/>
            <a:ext cx="2756535" cy="610870"/>
            <a:chOff x="10885" y="2625"/>
            <a:chExt cx="4341" cy="962"/>
          </a:xfrm>
        </p:grpSpPr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0902" y="2625"/>
              <a:ext cx="2799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礼盒尺寸</a:t>
              </a:r>
              <a:r>
                <a:rPr lang="zh-CN" altLang="en-US" sz="1400">
                  <a:solidFill>
                    <a:schemeClr val="tx1"/>
                  </a:solidFill>
                  <a:sym typeface="+mn-ea"/>
                </a:rPr>
                <a:t> </a:t>
              </a:r>
              <a:r>
                <a:rPr lang="zh-CN" altLang="en-US" sz="1600">
                  <a:solidFill>
                    <a:schemeClr val="tx1"/>
                  </a:solidFill>
                  <a:sym typeface="+mn-ea"/>
                </a:rPr>
                <a:t>   </a:t>
              </a: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4"/>
              </p:custDataLst>
            </p:nvPr>
          </p:nvSpPr>
          <p:spPr>
            <a:xfrm>
              <a:off x="10885" y="3104"/>
              <a:ext cx="43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400">
                  <a:solidFill>
                    <a:schemeClr val="tx1"/>
                  </a:solidFill>
                </a:rPr>
                <a:t>373*163*146mm</a:t>
              </a:r>
              <a:endParaRPr lang="en-US" sz="140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 rot="0">
            <a:off x="843280" y="4335145"/>
            <a:ext cx="2096135" cy="2465070"/>
            <a:chOff x="1539" y="4358"/>
            <a:chExt cx="3301" cy="3882"/>
          </a:xfrm>
        </p:grpSpPr>
        <p:sp>
          <p:nvSpPr>
            <p:cNvPr id="14" name="文本框 13"/>
            <p:cNvSpPr txBox="1"/>
            <p:nvPr>
              <p:custDataLst>
                <p:tags r:id="rId5"/>
              </p:custDataLst>
            </p:nvPr>
          </p:nvSpPr>
          <p:spPr>
            <a:xfrm>
              <a:off x="1539" y="4358"/>
              <a:ext cx="2799" cy="53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礼盒配置</a:t>
              </a:r>
              <a:endParaRPr lang="en-US" altLang="zh-CN" sz="1600" b="1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6"/>
              </p:custDataLst>
            </p:nvPr>
          </p:nvSpPr>
          <p:spPr>
            <a:xfrm>
              <a:off x="1539" y="4892"/>
              <a:ext cx="3301" cy="334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chemeClr val="tx1"/>
                  </a:solidFill>
                </a:rPr>
                <a:t>①礼盒、腰封、手提袋</a:t>
              </a:r>
              <a:endParaRPr lang="zh-CN" sz="1400">
                <a:solidFill>
                  <a:schemeClr val="tx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chemeClr val="tx1"/>
                  </a:solidFill>
                </a:rPr>
                <a:t>②流沙赏析画</a:t>
              </a:r>
              <a:r>
                <a:rPr lang="zh-CN" altLang="en-US" sz="1400">
                  <a:sym typeface="+mn-ea"/>
                </a:rPr>
                <a:t>×</a:t>
              </a:r>
              <a:r>
                <a:rPr lang="en-US" altLang="zh-CN" sz="1400">
                  <a:sym typeface="+mn-ea"/>
                </a:rPr>
                <a:t>1</a:t>
              </a:r>
              <a:r>
                <a:rPr lang="zh-CN" sz="1400">
                  <a:solidFill>
                    <a:schemeClr val="tx1"/>
                  </a:solidFill>
                </a:rPr>
                <a:t> </a:t>
              </a:r>
              <a:endParaRPr lang="zh-CN" sz="1400">
                <a:solidFill>
                  <a:schemeClr val="tx1"/>
                </a:solidFill>
              </a:endParaRP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sz="1400">
                  <a:solidFill>
                    <a:schemeClr val="tx1"/>
                  </a:solidFill>
                </a:rPr>
                <a:t>③</a:t>
              </a:r>
              <a:r>
                <a:rPr lang="zh-CN" sz="1400">
                  <a:sym typeface="+mn-ea"/>
                </a:rPr>
                <a:t>知味观真空铝箔</a:t>
              </a:r>
              <a:r>
                <a:rPr sz="1400">
                  <a:sym typeface="+mn-ea"/>
                </a:rPr>
                <a:t>粽</a:t>
              </a:r>
              <a:r>
                <a:rPr lang="zh-CN" altLang="en-US" sz="1400">
                  <a:sym typeface="+mn-ea"/>
                </a:rPr>
                <a:t>×</a:t>
              </a:r>
              <a:r>
                <a:rPr lang="en-US" altLang="zh-CN" sz="1400">
                  <a:sym typeface="+mn-ea"/>
                </a:rPr>
                <a:t>4</a:t>
              </a:r>
              <a:r>
                <a:rPr lang="zh-CN" sz="1400">
                  <a:sym typeface="+mn-ea"/>
                </a:rPr>
                <a:t> </a:t>
              </a:r>
              <a:r>
                <a:rPr lang="zh-CN" sz="1400">
                  <a:solidFill>
                    <a:schemeClr val="tx1"/>
                  </a:solidFill>
                </a:rPr>
                <a:t> </a:t>
              </a:r>
              <a:endParaRPr lang="zh-CN" sz="1400">
                <a:solidFill>
                  <a:schemeClr val="tx1"/>
                </a:solidFill>
              </a:endParaRPr>
            </a:p>
            <a:p>
              <a:pPr inden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900" b="1">
                  <a:solidFill>
                    <a:schemeClr val="tx1"/>
                  </a:solidFill>
                  <a:sym typeface="+mn-ea"/>
                </a:rPr>
                <a:t>栗子鲜肉粽×</a:t>
              </a:r>
              <a:r>
                <a:rPr lang="en-US" altLang="zh-CN" sz="900" b="1">
                  <a:solidFill>
                    <a:schemeClr val="tx1"/>
                  </a:solidFill>
                  <a:sym typeface="+mn-ea"/>
                </a:rPr>
                <a:t>1     </a:t>
              </a:r>
              <a:r>
                <a:rPr lang="zh-CN" altLang="en-US" sz="900" b="1">
                  <a:solidFill>
                    <a:schemeClr val="tx1"/>
                  </a:solidFill>
                  <a:sym typeface="+mn-ea"/>
                </a:rPr>
                <a:t>桂花蜜藕粽×</a:t>
              </a:r>
              <a:r>
                <a:rPr lang="en-US" altLang="zh-CN" sz="900" b="1">
                  <a:solidFill>
                    <a:schemeClr val="tx1"/>
                  </a:solidFill>
                  <a:sym typeface="+mn-ea"/>
                </a:rPr>
                <a:t>1</a:t>
              </a:r>
              <a:endParaRPr lang="zh-CN" altLang="en-US" sz="900" b="1">
                <a:solidFill>
                  <a:schemeClr val="tx1"/>
                </a:solidFill>
                <a:sym typeface="+mn-ea"/>
              </a:endParaRPr>
            </a:p>
            <a:p>
              <a:pPr inden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altLang="en-US" sz="900" b="1">
                  <a:solidFill>
                    <a:schemeClr val="tx1"/>
                  </a:solidFill>
                  <a:sym typeface="+mn-ea"/>
                </a:rPr>
                <a:t>高汤排骨粽×</a:t>
              </a:r>
              <a:r>
                <a:rPr lang="en-US" altLang="zh-CN" sz="900" b="1">
                  <a:solidFill>
                    <a:schemeClr val="tx1"/>
                  </a:solidFill>
                  <a:sym typeface="+mn-ea"/>
                </a:rPr>
                <a:t>1     </a:t>
              </a:r>
              <a:r>
                <a:rPr lang="zh-CN" altLang="en-US" sz="900" b="1">
                  <a:solidFill>
                    <a:schemeClr val="tx1"/>
                  </a:solidFill>
                  <a:sym typeface="+mn-ea"/>
                </a:rPr>
                <a:t>青稞燕麦粽×</a:t>
              </a:r>
              <a:r>
                <a:rPr lang="en-US" altLang="zh-CN" sz="900" b="1">
                  <a:solidFill>
                    <a:schemeClr val="tx1"/>
                  </a:solidFill>
                  <a:sym typeface="+mn-ea"/>
                </a:rPr>
                <a:t>1</a:t>
              </a:r>
              <a:endParaRPr lang="en-US" altLang="zh-CN" sz="900" b="1">
                <a:solidFill>
                  <a:schemeClr val="tx1"/>
                </a:solidFill>
                <a:sym typeface="+mn-ea"/>
              </a:endParaRPr>
            </a:p>
            <a:p>
              <a:pPr inden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1400">
                  <a:solidFill>
                    <a:schemeClr val="tx1"/>
                  </a:solidFill>
                </a:rPr>
                <a:t>④乾坤盖碗</a:t>
              </a:r>
              <a:r>
                <a:rPr lang="zh-CN" altLang="en-US" sz="1400">
                  <a:sym typeface="+mn-ea"/>
                </a:rPr>
                <a:t>×</a:t>
              </a:r>
              <a:r>
                <a:rPr lang="en-US" altLang="zh-CN" sz="1400">
                  <a:sym typeface="+mn-ea"/>
                </a:rPr>
                <a:t>1</a:t>
              </a:r>
              <a:endParaRPr lang="zh-CN" sz="1400">
                <a:solidFill>
                  <a:schemeClr val="tx1"/>
                </a:solidFill>
              </a:endParaRPr>
            </a:p>
            <a:p>
              <a:pPr>
                <a:lnSpc>
                  <a:spcPct val="120000"/>
                </a:lnSpc>
              </a:pPr>
              <a:r>
                <a:rPr lang="zh-CN" sz="1400">
                  <a:solidFill>
                    <a:schemeClr val="tx1"/>
                  </a:solidFill>
                </a:rPr>
                <a:t>⑤蓝染香囊</a:t>
              </a:r>
              <a:r>
                <a:rPr lang="zh-CN" altLang="en-US" sz="1400">
                  <a:sym typeface="+mn-ea"/>
                </a:rPr>
                <a:t>×</a:t>
              </a:r>
              <a:r>
                <a:rPr lang="en-US" altLang="zh-CN" sz="1400">
                  <a:sym typeface="+mn-ea"/>
                </a:rPr>
                <a:t>1</a:t>
              </a:r>
              <a:endParaRPr lang="en-US" altLang="zh-CN" sz="1400">
                <a:solidFill>
                  <a:schemeClr val="tx1"/>
                </a:solidFill>
              </a:endParaRPr>
            </a:p>
          </p:txBody>
        </p:sp>
      </p:grpSp>
      <p:cxnSp>
        <p:nvCxnSpPr>
          <p:cNvPr id="2" name="直接连接符 1"/>
          <p:cNvCxnSpPr/>
          <p:nvPr/>
        </p:nvCxnSpPr>
        <p:spPr>
          <a:xfrm flipH="1">
            <a:off x="3267710" y="2098040"/>
            <a:ext cx="14192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2216785" y="1890395"/>
            <a:ext cx="1282065" cy="4089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1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印品雅宋简 中黑体" panose="02000500000000000000" charset="-122"/>
              </a:rPr>
              <a:t>流沙赏析画</a:t>
            </a:r>
            <a:endParaRPr lang="zh-CN" altLang="en-US" sz="1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印品雅宋简 中黑体" panose="02000500000000000000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十二款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679950" y="5065395"/>
            <a:ext cx="335216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880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415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19930" y="2340610"/>
            <a:ext cx="351218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/>
              <a:t>端午</a:t>
            </a:r>
            <a:r>
              <a:rPr lang="en-US" altLang="zh-CN" sz="3600" b="1"/>
              <a:t>-</a:t>
            </a:r>
            <a:r>
              <a:rPr lang="zh-CN" altLang="en-US" sz="3600" b="1"/>
              <a:t>知韵礼盒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3451860" y="3403600"/>
            <a:ext cx="58089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600">
                <a:sym typeface="+mn-ea"/>
              </a:rPr>
              <a:t>青锦咏绿便携茶具*1+玺印香炉*1+洞庭碧螺春</a:t>
            </a:r>
            <a:r>
              <a:rPr lang="zh-CN" altLang="en-US" sz="1600">
                <a:sym typeface="+mn-ea"/>
              </a:rPr>
              <a:t>*4+五芳斋粽*4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676568" y="387846"/>
            <a:ext cx="2666226" cy="738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05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端午</a:t>
            </a:r>
            <a:r>
              <a:rPr lang="en-US" altLang="zh-CN" sz="4205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4205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知韵</a:t>
            </a:r>
            <a:endParaRPr lang="zh-CN" altLang="en-US" sz="4205" b="1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676802" y="1345777"/>
            <a:ext cx="3491230" cy="4866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青锦咏绿便携茶具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x1</a:t>
            </a:r>
            <a:endParaRPr lang="en-US" altLang="zh-CN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玺印香炉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x1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（标配鹅梨帐中香一盘）</a:t>
            </a:r>
            <a:endParaRPr lang="en-US" altLang="zh-CN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洞庭碧螺春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</a:t>
            </a:r>
            <a:r>
              <a:rPr 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罐（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克也可以选择古树红茶龙珠）</a:t>
            </a:r>
            <a:endParaRPr lang="zh-CN" altLang="en-US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五芳斋粽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x4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口味选择）</a:t>
            </a:r>
            <a:endParaRPr lang="zh-CN" altLang="en-US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五芳猪肉粽</a:t>
            </a:r>
            <a:r>
              <a:rPr lang="en-US" altLang="zh-CN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en-US" altLang="zh-CN" sz="10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润香豆沙粽</a:t>
            </a:r>
            <a:r>
              <a:rPr lang="en-US" altLang="zh-CN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*120g</a:t>
            </a:r>
            <a:endParaRPr lang="en-US" altLang="zh-CN" sz="10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蛋黄猪肉粽</a:t>
            </a:r>
            <a:r>
              <a:rPr lang="en-US" altLang="zh-CN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en-US" altLang="zh-CN" sz="10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新疆红枣粽</a:t>
            </a:r>
            <a:r>
              <a:rPr lang="en-US" altLang="zh-CN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</a:t>
            </a:r>
            <a:endParaRPr lang="zh-CN" altLang="en-US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胡桃木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黄铜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白瓷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糯米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       艺术纸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</a:t>
            </a:r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 </a:t>
            </a:r>
            <a:r>
              <a:rPr 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247*346*100</a:t>
            </a:r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mm</a:t>
            </a:r>
            <a:endParaRPr lang="en-US" altLang="zh-CN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品牌</a:t>
            </a:r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青锦</a:t>
            </a:r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端午随手礼</a:t>
            </a:r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兼具</a:t>
            </a:r>
            <a:endParaRPr lang="en-US" altLang="zh-CN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话题性</a:t>
            </a:r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档次感</a:t>
            </a:r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内容特色丰富性</a:t>
            </a:r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茶</a:t>
            </a:r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香</a:t>
            </a:r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食器</a:t>
            </a:r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雅食端午</a:t>
            </a:r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高端木材尽显档次</a:t>
            </a:r>
            <a:r>
              <a:rPr lang="en-US" altLang="zh-CN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endParaRPr lang="en-US" altLang="zh-CN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en-US" altLang="zh-CN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专属定制更显用心</a:t>
            </a:r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zh-CN" altLang="en-US" sz="1170" i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1541" y="660748"/>
            <a:ext cx="8058011" cy="5572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88089"/>
          <a:stretch>
            <a:fillRect/>
          </a:stretch>
        </p:blipFill>
        <p:spPr>
          <a:xfrm>
            <a:off x="0" y="0"/>
            <a:ext cx="12382500" cy="829310"/>
          </a:xfrm>
          <a:prstGeom prst="rect">
            <a:avLst/>
          </a:prstGeom>
        </p:spPr>
      </p:pic>
      <p:pic>
        <p:nvPicPr>
          <p:cNvPr id="5" name="图片 4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385060"/>
            <a:ext cx="4680585" cy="22879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381760" y="3316605"/>
            <a:ext cx="2245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i="1">
                <a:solidFill>
                  <a:srgbClr val="696969"/>
                </a:solidFill>
              </a:rPr>
              <a:t>价格说明</a:t>
            </a:r>
            <a:endParaRPr lang="zh-CN" altLang="en-US" sz="3200" b="1" i="1">
              <a:solidFill>
                <a:srgbClr val="696969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02555" y="3119755"/>
            <a:ext cx="5890895" cy="1346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6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以上报价均为参考价</a:t>
            </a:r>
            <a:endParaRPr lang="zh-CN" altLang="en-US" sz="2000" b="1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具体成交价格以实际订货数量和定制工艺决定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 descr="详情图水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0880000">
            <a:off x="8417560" y="367538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0880000">
            <a:off x="9225915" y="527050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粽子礼盒-IP玩偶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50" y="0"/>
            <a:ext cx="5144770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150802" y="0"/>
            <a:ext cx="1704975" cy="6858000"/>
            <a:chOff x="5150802" y="0"/>
            <a:chExt cx="1704975" cy="6858000"/>
          </a:xfrm>
        </p:grpSpPr>
        <p:pic>
          <p:nvPicPr>
            <p:cNvPr id="4" name="图片 3" descr="侧边-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0802" y="0"/>
              <a:ext cx="1704975" cy="6858000"/>
            </a:xfrm>
            <a:prstGeom prst="rect">
              <a:avLst/>
            </a:prstGeom>
          </p:spPr>
        </p:pic>
        <p:pic>
          <p:nvPicPr>
            <p:cNvPr id="3" name="图片 2" descr="微信图片_20240403093237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>
              <a:fillRect/>
            </a:stretch>
          </p:blipFill>
          <p:spPr>
            <a:xfrm>
              <a:off x="5175251" y="2212340"/>
              <a:ext cx="1663700" cy="1804670"/>
            </a:xfrm>
            <a:prstGeom prst="rect">
              <a:avLst/>
            </a:prstGeom>
          </p:spPr>
        </p:pic>
      </p:grpSp>
      <p:pic>
        <p:nvPicPr>
          <p:cNvPr id="91" name="图片 90" descr="边框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62550" y="1737360"/>
            <a:ext cx="1704975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sz="600" b="1" dirty="0">
                <a:latin typeface="微软雅黑" panose="020B0503020204020204" charset="-122"/>
                <a:ea typeface="微软雅黑" panose="020B0503020204020204" charset="-122"/>
              </a:rPr>
              <a:t>糙米大匠-发芽糙米粽</a:t>
            </a:r>
            <a:endParaRPr lang="zh-CN" altLang="en-US" sz="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30000"/>
              </a:lnSpc>
            </a:pPr>
            <a:endParaRPr lang="zh-CN" altLang="en-US" sz="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500" dirty="0">
                <a:latin typeface="微软雅黑" panose="020B0503020204020204" charset="-122"/>
                <a:ea typeface="微软雅黑" panose="020B0503020204020204" charset="-122"/>
              </a:rPr>
              <a:t>国家发明专利，每一粒糙米都经过36小时以上的</a:t>
            </a:r>
            <a:endParaRPr lang="zh-CN" altLang="en-US" sz="5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500" dirty="0">
                <a:latin typeface="微软雅黑" panose="020B0503020204020204" charset="-122"/>
                <a:ea typeface="微软雅黑" panose="020B0503020204020204" charset="-122"/>
              </a:rPr>
              <a:t>发芽软化培育突破性的实现了"软软米皮有点Q的口感，好吃到停不下来。</a:t>
            </a:r>
            <a:endParaRPr lang="zh-CN" altLang="en-US" sz="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62550" y="4017010"/>
            <a:ext cx="1704975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30000"/>
              </a:lnSpc>
            </a:pPr>
            <a:endParaRPr lang="en-US" altLang="zh-CN" sz="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30000"/>
              </a:lnSpc>
            </a:pPr>
            <a:endParaRPr lang="en-US" altLang="zh-CN" sz="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30000"/>
              </a:lnSpc>
            </a:pPr>
            <a:r>
              <a:rPr lang="zh-CN" altLang="en-US" sz="600" b="1" dirty="0">
                <a:latin typeface="微软雅黑" panose="020B0503020204020204" charset="-122"/>
                <a:ea typeface="微软雅黑" panose="020B0503020204020204" charset="-122"/>
              </a:rPr>
              <a:t>五谷食养</a:t>
            </a:r>
            <a:endParaRPr lang="en-US" altLang="zh-CN" sz="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30000"/>
              </a:lnSpc>
            </a:pPr>
            <a:endParaRPr lang="en-US" altLang="zh-CN" sz="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30000"/>
              </a:lnSpc>
            </a:pPr>
            <a:endParaRPr lang="zh-CN" altLang="en-US" sz="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600" dirty="0">
                <a:latin typeface="微软雅黑" panose="020B0503020204020204" charset="-122"/>
                <a:ea typeface="微软雅黑" panose="020B0503020204020204" charset="-122"/>
              </a:rPr>
              <a:t>严苛品质、非凡技艺，造就健康养生且好吃的高端粽礼</a:t>
            </a:r>
            <a:endParaRPr lang="zh-CN" altLang="en-US" sz="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7464425" y="1925320"/>
            <a:ext cx="406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赛龙舟是端午节的主要习俗，也是龙图腾文化的代表</a:t>
            </a:r>
            <a:endParaRPr lang="en-US" altLang="zh-CN" sz="12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2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巧妙的设计，将五谷食养粽与文创产品组合</a:t>
            </a:r>
            <a:endParaRPr lang="zh-CN" altLang="en-US" sz="12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7563485" y="965835"/>
            <a:ext cx="4156710" cy="428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糙米大匠</a:t>
            </a:r>
            <a:r>
              <a:rPr lang="en-US" altLang="zh-CN" sz="2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端午风物</a:t>
            </a:r>
            <a:endParaRPr lang="zh-CN" altLang="en-US" sz="28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24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(IP</a:t>
            </a:r>
            <a:r>
              <a:rPr lang="zh-CN" altLang="en-US" sz="24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款）</a:t>
            </a:r>
            <a:endParaRPr lang="zh-CN" altLang="en-US" sz="24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>
            <p:custDataLst>
              <p:tags r:id="rId8"/>
            </p:custDataLst>
          </p:nvPr>
        </p:nvSpPr>
        <p:spPr>
          <a:xfrm>
            <a:off x="9898380" y="3278505"/>
            <a:ext cx="1752600" cy="252095"/>
          </a:xfrm>
          <a:prstGeom prst="rect">
            <a:avLst/>
          </a:prstGeom>
          <a:solidFill>
            <a:srgbClr val="9F824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椭圆 26"/>
          <p:cNvSpPr/>
          <p:nvPr>
            <p:custDataLst>
              <p:tags r:id="rId9"/>
            </p:custDataLst>
          </p:nvPr>
        </p:nvSpPr>
        <p:spPr>
          <a:xfrm>
            <a:off x="10265410" y="3352165"/>
            <a:ext cx="112395" cy="112395"/>
          </a:xfrm>
          <a:prstGeom prst="ellipse">
            <a:avLst/>
          </a:prstGeom>
          <a:solidFill>
            <a:srgbClr val="F3EEE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椭圆 28"/>
          <p:cNvSpPr/>
          <p:nvPr>
            <p:custDataLst>
              <p:tags r:id="rId10"/>
            </p:custDataLst>
          </p:nvPr>
        </p:nvSpPr>
        <p:spPr>
          <a:xfrm>
            <a:off x="11125835" y="3348355"/>
            <a:ext cx="112395" cy="112395"/>
          </a:xfrm>
          <a:prstGeom prst="ellipse">
            <a:avLst/>
          </a:prstGeom>
          <a:solidFill>
            <a:srgbClr val="F3EEE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360025" y="3267075"/>
            <a:ext cx="87503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srgbClr val="F0EDDE"/>
                </a:solidFill>
                <a:latin typeface="微软雅黑" panose="020B0503020204020204" charset="-122"/>
                <a:ea typeface="微软雅黑" panose="020B0503020204020204" charset="-122"/>
              </a:rPr>
              <a:t>口味配置</a:t>
            </a:r>
            <a:endParaRPr lang="zh-CN" altLang="en-US" sz="1200" b="1">
              <a:solidFill>
                <a:srgbClr val="F0EDD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>
            <a:off x="9971405" y="3613784"/>
            <a:ext cx="1679575" cy="18516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 fontAlgn="auto">
              <a:lnSpc>
                <a:spcPct val="140000"/>
              </a:lnSpc>
              <a:buClrTx/>
              <a:buSzTx/>
              <a:buNone/>
            </a:pPr>
            <a:r>
              <a:rPr lang="zh-CN" altLang="en-US" sz="12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五谷食养粽子</a:t>
            </a:r>
            <a:endParaRPr lang="en-US" altLang="zh-CN" sz="12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140000"/>
              </a:lnSpc>
              <a:buClrTx/>
              <a:buSzTx/>
              <a:buNone/>
            </a:pP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五谷红豆粽</a:t>
            </a:r>
            <a:r>
              <a:rPr lang="en-US" altLang="zh-CN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*1</a:t>
            </a:r>
            <a:endParaRPr lang="zh-CN" altLang="en-US" sz="10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140000"/>
              </a:lnSpc>
              <a:buClrTx/>
              <a:buSzTx/>
              <a:buNone/>
            </a:pP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桑葚金桂蜜枣粽</a:t>
            </a:r>
            <a:r>
              <a:rPr lang="en-US" altLang="zh-CN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*1</a:t>
            </a:r>
            <a:endParaRPr lang="zh-CN" altLang="en-US" sz="10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140000"/>
              </a:lnSpc>
              <a:buClrTx/>
              <a:buSzTx/>
              <a:buNone/>
            </a:pP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坚果奇亚籽粽</a:t>
            </a:r>
            <a:r>
              <a:rPr lang="en-US" altLang="zh-CN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*1</a:t>
            </a:r>
            <a:endParaRPr lang="zh-CN" altLang="en-US" sz="10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140000"/>
              </a:lnSpc>
              <a:buClrTx/>
              <a:buSzTx/>
              <a:buNone/>
            </a:pP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牛肝菌姬松茸板栗粽</a:t>
            </a:r>
            <a:r>
              <a:rPr lang="en-US" altLang="zh-CN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*1</a:t>
            </a:r>
            <a:endParaRPr lang="zh-CN" altLang="en-US" sz="10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140000"/>
              </a:lnSpc>
              <a:buClrTx/>
              <a:buSzTx/>
              <a:buNone/>
            </a:pPr>
            <a:r>
              <a:rPr lang="zh-CN" altLang="en-US" sz="10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百合</a:t>
            </a: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杏仁瘦肉粽</a:t>
            </a:r>
            <a:r>
              <a:rPr lang="en-US" altLang="zh-CN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*1</a:t>
            </a:r>
            <a:endParaRPr lang="zh-CN" altLang="en-US" sz="10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140000"/>
              </a:lnSpc>
              <a:buClrTx/>
              <a:buSzTx/>
              <a:buNone/>
            </a:pP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香菇枸杞海参粽</a:t>
            </a:r>
            <a:r>
              <a:rPr lang="en-US" altLang="zh-CN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*1</a:t>
            </a:r>
            <a:endParaRPr lang="en-US" altLang="zh-CN" sz="10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140000"/>
              </a:lnSpc>
              <a:buClrTx/>
              <a:buSzTx/>
              <a:buNone/>
            </a:pPr>
            <a:endParaRPr lang="en-US" altLang="zh-CN" sz="3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l" fontAlgn="auto">
              <a:lnSpc>
                <a:spcPct val="140000"/>
              </a:lnSpc>
              <a:buClrTx/>
              <a:buSzTx/>
              <a:buNone/>
            </a:pPr>
            <a:r>
              <a:rPr lang="zh-CN" altLang="en-US" sz="12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变脸</a:t>
            </a:r>
            <a:r>
              <a:rPr lang="en-US" altLang="zh-CN" sz="1200" b="1" dirty="0" err="1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ip</a:t>
            </a:r>
            <a:r>
              <a:rPr lang="zh-CN" altLang="en-US" sz="12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玩偶</a:t>
            </a:r>
            <a:r>
              <a:rPr lang="en-US" altLang="zh-CN" sz="12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*1</a:t>
            </a:r>
            <a:endParaRPr lang="zh-CN" altLang="en-US" sz="12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9929380" y="5733230"/>
            <a:ext cx="1593695" cy="653004"/>
            <a:chOff x="9929380" y="5733230"/>
            <a:chExt cx="1593695" cy="653004"/>
          </a:xfrm>
        </p:grpSpPr>
        <p:pic>
          <p:nvPicPr>
            <p:cNvPr id="42" name="图片 41" descr="资源 2@4x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29380" y="5733230"/>
              <a:ext cx="424129" cy="653004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10350959" y="5971785"/>
              <a:ext cx="11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</a:rPr>
                <a:t>本产品获得国家发明专利</a:t>
              </a:r>
              <a:endParaRPr lang="en-US" altLang="zh-CN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</a:rPr>
                <a:t>黑龙江科学技术奖一等奖</a:t>
              </a:r>
              <a:endParaRPr lang="zh-CN" altLang="en-US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646035" y="3267251"/>
            <a:ext cx="1779270" cy="2931598"/>
            <a:chOff x="15402" y="6710"/>
            <a:chExt cx="2802" cy="4042"/>
          </a:xfrm>
        </p:grpSpPr>
        <p:sp>
          <p:nvSpPr>
            <p:cNvPr id="55" name="矩形 54"/>
            <p:cNvSpPr/>
            <p:nvPr>
              <p:custDataLst>
                <p:tags r:id="rId13"/>
              </p:custDataLst>
            </p:nvPr>
          </p:nvSpPr>
          <p:spPr>
            <a:xfrm>
              <a:off x="15402" y="6710"/>
              <a:ext cx="2760" cy="397"/>
            </a:xfrm>
            <a:prstGeom prst="rect">
              <a:avLst/>
            </a:prstGeom>
            <a:solidFill>
              <a:srgbClr val="9F82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14"/>
              </p:custDataLst>
            </p:nvPr>
          </p:nvSpPr>
          <p:spPr>
            <a:xfrm>
              <a:off x="15763" y="6718"/>
              <a:ext cx="2208" cy="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rgbClr val="F0EDDE"/>
                  </a:solidFill>
                  <a:latin typeface="微软雅黑" panose="020B0503020204020204" charset="-122"/>
                  <a:ea typeface="微软雅黑" panose="020B0503020204020204" charset="-122"/>
                </a:rPr>
                <a:t>发芽糙米粽优势</a:t>
              </a:r>
              <a:endParaRPr lang="zh-CN" altLang="en-US" sz="1200" b="1" dirty="0">
                <a:solidFill>
                  <a:srgbClr val="F0EDD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椭圆 56"/>
            <p:cNvSpPr/>
            <p:nvPr>
              <p:custDataLst>
                <p:tags r:id="rId15"/>
              </p:custDataLst>
            </p:nvPr>
          </p:nvSpPr>
          <p:spPr>
            <a:xfrm>
              <a:off x="15502" y="6826"/>
              <a:ext cx="177" cy="177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椭圆 57"/>
            <p:cNvSpPr/>
            <p:nvPr>
              <p:custDataLst>
                <p:tags r:id="rId16"/>
              </p:custDataLst>
            </p:nvPr>
          </p:nvSpPr>
          <p:spPr>
            <a:xfrm>
              <a:off x="17859" y="6820"/>
              <a:ext cx="177" cy="177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17"/>
              </p:custDataLst>
            </p:nvPr>
          </p:nvSpPr>
          <p:spPr>
            <a:xfrm>
              <a:off x="15402" y="7133"/>
              <a:ext cx="2802" cy="36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en-US" altLang="zh-CN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· </a:t>
              </a:r>
              <a:r>
                <a:rPr lang="zh-CN" altLang="en-US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不怕胖</a:t>
              </a:r>
              <a:endParaRPr lang="zh-CN" altLang="en-US" sz="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发芽糙米富含膳食纤维，是低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GI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食品（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GI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值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54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）</a:t>
              </a:r>
              <a:endParaRPr lang="zh-CN" altLang="en-US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endParaRPr lang="zh-CN" altLang="en-US" sz="5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en-US" altLang="zh-CN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· </a:t>
              </a:r>
              <a:r>
                <a:rPr lang="zh-CN" altLang="en-US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营养丰富</a:t>
              </a:r>
              <a:endParaRPr lang="zh-CN" altLang="en-US" sz="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发芽糙米的营养是糯米的几十倍，很适合做孩子的营养早餐</a:t>
              </a:r>
              <a:endParaRPr lang="zh-CN" altLang="en-US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endParaRPr lang="zh-CN" altLang="en-US" sz="5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en-US" altLang="zh-CN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· </a:t>
              </a:r>
              <a:r>
                <a:rPr lang="zh-CN" altLang="en-US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肠胃舒服</a:t>
              </a:r>
              <a:endParaRPr lang="zh-CN" altLang="en-US" sz="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相比糯米的不消化，发芽糙米健脾养胃好消化，小孩盒老人肠胃弱人情都能放心吃</a:t>
              </a:r>
              <a:endParaRPr lang="zh-CN" altLang="en-US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endParaRPr lang="zh-CN" altLang="en-US" sz="5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en-US" altLang="zh-CN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· </a:t>
              </a:r>
              <a:r>
                <a:rPr lang="zh-CN" altLang="en-US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成分纯净</a:t>
              </a:r>
              <a:endParaRPr lang="zh-CN" altLang="en-US" sz="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0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蔗糖 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0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酱油 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0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添加剂，吃着更放心</a:t>
              </a:r>
              <a:endParaRPr lang="en-US" altLang="zh-CN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endParaRPr lang="en-US" altLang="zh-CN" sz="5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>
                <a:lnSpc>
                  <a:spcPct val="110000"/>
                </a:lnSpc>
              </a:pPr>
              <a:r>
                <a:rPr lang="en-US" altLang="zh-CN" sz="7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</a:rPr>
                <a:t>· </a:t>
              </a:r>
              <a:r>
                <a:rPr lang="zh-CN" altLang="en-US" sz="7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</a:rPr>
                <a:t>口感好</a:t>
              </a:r>
              <a:endParaRPr lang="en-US" altLang="zh-CN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经过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36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小时以上软化培育的发芽糙米，米皮软软的有点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Q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，香软弹牙有嚼劲</a:t>
              </a:r>
              <a:endParaRPr lang="zh-CN" altLang="en-US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9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0" y="0"/>
            <a:ext cx="9715500" cy="6858000"/>
          </a:xfrm>
          <a:custGeom>
            <a:avLst/>
            <a:gdLst>
              <a:gd name="connsiteX0" fmla="*/ 0 w 9715500"/>
              <a:gd name="connsiteY0" fmla="*/ 0 h 6858000"/>
              <a:gd name="connsiteX1" fmla="*/ 2499035 w 9715500"/>
              <a:gd name="connsiteY1" fmla="*/ 0 h 6858000"/>
              <a:gd name="connsiteX2" fmla="*/ 9715500 w 9715500"/>
              <a:gd name="connsiteY2" fmla="*/ 6858000 h 6858000"/>
              <a:gd name="connsiteX3" fmla="*/ 0 w 9715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0" h="6858000">
                <a:moveTo>
                  <a:pt x="0" y="0"/>
                </a:moveTo>
                <a:lnTo>
                  <a:pt x="2499035" y="0"/>
                </a:lnTo>
                <a:lnTo>
                  <a:pt x="9715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33531" y="1214503"/>
            <a:ext cx="10124939" cy="4002266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73007" y="4377306"/>
            <a:ext cx="10095162" cy="180854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67326" y="1452344"/>
            <a:ext cx="9657348" cy="395331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2" name="iconfont-11899-5651479"/>
          <p:cNvSpPr/>
          <p:nvPr/>
        </p:nvSpPr>
        <p:spPr>
          <a:xfrm>
            <a:off x="3832562" y="4473037"/>
            <a:ext cx="245682" cy="245583"/>
          </a:xfrm>
          <a:custGeom>
            <a:avLst/>
            <a:gdLst>
              <a:gd name="T0" fmla="*/ 5482 w 10375"/>
              <a:gd name="T1" fmla="*/ 5170 h 10372"/>
              <a:gd name="T2" fmla="*/ 7765 w 10375"/>
              <a:gd name="T3" fmla="*/ 2887 h 10372"/>
              <a:gd name="T4" fmla="*/ 5187 w 10375"/>
              <a:gd name="T5" fmla="*/ 0 h 10372"/>
              <a:gd name="T6" fmla="*/ 2593 w 10375"/>
              <a:gd name="T7" fmla="*/ 2592 h 10372"/>
              <a:gd name="T8" fmla="*/ 2593 w 10375"/>
              <a:gd name="T9" fmla="*/ 2593 h 10372"/>
              <a:gd name="T10" fmla="*/ 5482 w 10375"/>
              <a:gd name="T11" fmla="*/ 5170 h 10372"/>
              <a:gd name="T12" fmla="*/ 5187 w 10375"/>
              <a:gd name="T13" fmla="*/ 5927 h 10372"/>
              <a:gd name="T14" fmla="*/ 0 w 10375"/>
              <a:gd name="T15" fmla="*/ 8891 h 10372"/>
              <a:gd name="T16" fmla="*/ 0 w 10375"/>
              <a:gd name="T17" fmla="*/ 10002 h 10372"/>
              <a:gd name="T18" fmla="*/ 370 w 10375"/>
              <a:gd name="T19" fmla="*/ 10372 h 10372"/>
              <a:gd name="T20" fmla="*/ 10003 w 10375"/>
              <a:gd name="T21" fmla="*/ 10372 h 10372"/>
              <a:gd name="T22" fmla="*/ 10373 w 10375"/>
              <a:gd name="T23" fmla="*/ 10002 h 10372"/>
              <a:gd name="T24" fmla="*/ 10373 w 10375"/>
              <a:gd name="T25" fmla="*/ 8891 h 10372"/>
              <a:gd name="T26" fmla="*/ 5187 w 10375"/>
              <a:gd name="T27" fmla="*/ 5927 h 10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375" h="10372">
                <a:moveTo>
                  <a:pt x="5482" y="5170"/>
                </a:moveTo>
                <a:cubicBezTo>
                  <a:pt x="6671" y="5038"/>
                  <a:pt x="7633" y="4076"/>
                  <a:pt x="7765" y="2887"/>
                </a:cubicBezTo>
                <a:cubicBezTo>
                  <a:pt x="7937" y="1322"/>
                  <a:pt x="6717" y="0"/>
                  <a:pt x="5187" y="0"/>
                </a:cubicBezTo>
                <a:cubicBezTo>
                  <a:pt x="3755" y="0"/>
                  <a:pt x="2593" y="1160"/>
                  <a:pt x="2593" y="2592"/>
                </a:cubicBezTo>
                <a:lnTo>
                  <a:pt x="2593" y="2593"/>
                </a:lnTo>
                <a:cubicBezTo>
                  <a:pt x="2593" y="4123"/>
                  <a:pt x="3917" y="5342"/>
                  <a:pt x="5482" y="5170"/>
                </a:cubicBezTo>
                <a:close/>
                <a:moveTo>
                  <a:pt x="5187" y="5927"/>
                </a:moveTo>
                <a:cubicBezTo>
                  <a:pt x="3456" y="5927"/>
                  <a:pt x="0" y="6919"/>
                  <a:pt x="0" y="8891"/>
                </a:cubicBezTo>
                <a:lnTo>
                  <a:pt x="0" y="10002"/>
                </a:lnTo>
                <a:cubicBezTo>
                  <a:pt x="0" y="10207"/>
                  <a:pt x="166" y="10372"/>
                  <a:pt x="370" y="10372"/>
                </a:cubicBezTo>
                <a:lnTo>
                  <a:pt x="10003" y="10372"/>
                </a:lnTo>
                <a:cubicBezTo>
                  <a:pt x="10208" y="10372"/>
                  <a:pt x="10373" y="10206"/>
                  <a:pt x="10373" y="10002"/>
                </a:cubicBezTo>
                <a:lnTo>
                  <a:pt x="10373" y="8891"/>
                </a:lnTo>
                <a:cubicBezTo>
                  <a:pt x="10375" y="6921"/>
                  <a:pt x="6918" y="5927"/>
                  <a:pt x="5187" y="5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5" name="iconfont-11899-5651479"/>
          <p:cNvSpPr/>
          <p:nvPr/>
        </p:nvSpPr>
        <p:spPr>
          <a:xfrm>
            <a:off x="6359808" y="4473173"/>
            <a:ext cx="245682" cy="245309"/>
          </a:xfrm>
          <a:custGeom>
            <a:avLst/>
            <a:gdLst>
              <a:gd name="connsiteX0" fmla="*/ 169739 w 605522"/>
              <a:gd name="connsiteY0" fmla="*/ 214306 h 604605"/>
              <a:gd name="connsiteX1" fmla="*/ 184976 w 605522"/>
              <a:gd name="connsiteY1" fmla="*/ 216005 h 604605"/>
              <a:gd name="connsiteX2" fmla="*/ 287155 w 605522"/>
              <a:gd name="connsiteY2" fmla="*/ 272658 h 604605"/>
              <a:gd name="connsiteX3" fmla="*/ 302691 w 605522"/>
              <a:gd name="connsiteY3" fmla="*/ 268841 h 604605"/>
              <a:gd name="connsiteX4" fmla="*/ 318346 w 605522"/>
              <a:gd name="connsiteY4" fmla="*/ 272658 h 604605"/>
              <a:gd name="connsiteX5" fmla="*/ 420524 w 605522"/>
              <a:gd name="connsiteY5" fmla="*/ 216005 h 604605"/>
              <a:gd name="connsiteX6" fmla="*/ 447652 w 605522"/>
              <a:gd name="connsiteY6" fmla="*/ 223877 h 604605"/>
              <a:gd name="connsiteX7" fmla="*/ 439884 w 605522"/>
              <a:gd name="connsiteY7" fmla="*/ 250951 h 604605"/>
              <a:gd name="connsiteX8" fmla="*/ 335674 w 605522"/>
              <a:gd name="connsiteY8" fmla="*/ 308677 h 604605"/>
              <a:gd name="connsiteX9" fmla="*/ 302691 w 605522"/>
              <a:gd name="connsiteY9" fmla="*/ 335751 h 604605"/>
              <a:gd name="connsiteX10" fmla="*/ 269826 w 605522"/>
              <a:gd name="connsiteY10" fmla="*/ 308677 h 604605"/>
              <a:gd name="connsiteX11" fmla="*/ 165497 w 605522"/>
              <a:gd name="connsiteY11" fmla="*/ 250951 h 604605"/>
              <a:gd name="connsiteX12" fmla="*/ 157729 w 605522"/>
              <a:gd name="connsiteY12" fmla="*/ 223877 h 604605"/>
              <a:gd name="connsiteX13" fmla="*/ 169739 w 605522"/>
              <a:gd name="connsiteY13" fmla="*/ 214306 h 604605"/>
              <a:gd name="connsiteX14" fmla="*/ 286807 w 605522"/>
              <a:gd name="connsiteY14" fmla="*/ 64195 h 604605"/>
              <a:gd name="connsiteX15" fmla="*/ 190010 w 605522"/>
              <a:gd name="connsiteY15" fmla="*/ 91878 h 604605"/>
              <a:gd name="connsiteX16" fmla="*/ 203036 w 605522"/>
              <a:gd name="connsiteY16" fmla="*/ 114311 h 604605"/>
              <a:gd name="connsiteX17" fmla="*/ 203872 w 605522"/>
              <a:gd name="connsiteY17" fmla="*/ 120754 h 604605"/>
              <a:gd name="connsiteX18" fmla="*/ 200048 w 605522"/>
              <a:gd name="connsiteY18" fmla="*/ 125885 h 604605"/>
              <a:gd name="connsiteX19" fmla="*/ 191564 w 605522"/>
              <a:gd name="connsiteY19" fmla="*/ 125885 h 604605"/>
              <a:gd name="connsiteX20" fmla="*/ 188456 w 605522"/>
              <a:gd name="connsiteY20" fmla="*/ 122782 h 604605"/>
              <a:gd name="connsiteX21" fmla="*/ 175431 w 605522"/>
              <a:gd name="connsiteY21" fmla="*/ 100469 h 604605"/>
              <a:gd name="connsiteX22" fmla="*/ 104207 w 605522"/>
              <a:gd name="connsiteY22" fmla="*/ 169557 h 604605"/>
              <a:gd name="connsiteX23" fmla="*/ 131692 w 605522"/>
              <a:gd name="connsiteY23" fmla="*/ 185307 h 604605"/>
              <a:gd name="connsiteX24" fmla="*/ 137428 w 605522"/>
              <a:gd name="connsiteY24" fmla="*/ 207024 h 604605"/>
              <a:gd name="connsiteX25" fmla="*/ 123686 w 605522"/>
              <a:gd name="connsiteY25" fmla="*/ 215018 h 604605"/>
              <a:gd name="connsiteX26" fmla="*/ 115679 w 605522"/>
              <a:gd name="connsiteY26" fmla="*/ 212871 h 604605"/>
              <a:gd name="connsiteX27" fmla="*/ 88313 w 605522"/>
              <a:gd name="connsiteY27" fmla="*/ 197001 h 604605"/>
              <a:gd name="connsiteX28" fmla="*/ 63815 w 605522"/>
              <a:gd name="connsiteY28" fmla="*/ 294606 h 604605"/>
              <a:gd name="connsiteX29" fmla="*/ 89866 w 605522"/>
              <a:gd name="connsiteY29" fmla="*/ 294487 h 604605"/>
              <a:gd name="connsiteX30" fmla="*/ 98351 w 605522"/>
              <a:gd name="connsiteY30" fmla="*/ 302959 h 604605"/>
              <a:gd name="connsiteX31" fmla="*/ 95841 w 605522"/>
              <a:gd name="connsiteY31" fmla="*/ 308925 h 604605"/>
              <a:gd name="connsiteX32" fmla="*/ 89986 w 605522"/>
              <a:gd name="connsiteY32" fmla="*/ 311311 h 604605"/>
              <a:gd name="connsiteX33" fmla="*/ 63934 w 605522"/>
              <a:gd name="connsiteY33" fmla="*/ 311431 h 604605"/>
              <a:gd name="connsiteX34" fmla="*/ 88313 w 605522"/>
              <a:gd name="connsiteY34" fmla="*/ 407604 h 604605"/>
              <a:gd name="connsiteX35" fmla="*/ 115679 w 605522"/>
              <a:gd name="connsiteY35" fmla="*/ 391734 h 604605"/>
              <a:gd name="connsiteX36" fmla="*/ 137428 w 605522"/>
              <a:gd name="connsiteY36" fmla="*/ 397581 h 604605"/>
              <a:gd name="connsiteX37" fmla="*/ 131692 w 605522"/>
              <a:gd name="connsiteY37" fmla="*/ 419298 h 604605"/>
              <a:gd name="connsiteX38" fmla="*/ 104207 w 605522"/>
              <a:gd name="connsiteY38" fmla="*/ 435048 h 604605"/>
              <a:gd name="connsiteX39" fmla="*/ 176626 w 605522"/>
              <a:gd name="connsiteY39" fmla="*/ 504971 h 604605"/>
              <a:gd name="connsiteX40" fmla="*/ 189532 w 605522"/>
              <a:gd name="connsiteY40" fmla="*/ 482419 h 604605"/>
              <a:gd name="connsiteX41" fmla="*/ 196941 w 605522"/>
              <a:gd name="connsiteY41" fmla="*/ 478243 h 604605"/>
              <a:gd name="connsiteX42" fmla="*/ 201124 w 605522"/>
              <a:gd name="connsiteY42" fmla="*/ 479317 h 604605"/>
              <a:gd name="connsiteX43" fmla="*/ 205067 w 605522"/>
              <a:gd name="connsiteY43" fmla="*/ 484448 h 604605"/>
              <a:gd name="connsiteX44" fmla="*/ 204231 w 605522"/>
              <a:gd name="connsiteY44" fmla="*/ 490772 h 604605"/>
              <a:gd name="connsiteX45" fmla="*/ 191325 w 605522"/>
              <a:gd name="connsiteY45" fmla="*/ 513324 h 604605"/>
              <a:gd name="connsiteX46" fmla="*/ 286807 w 605522"/>
              <a:gd name="connsiteY46" fmla="*/ 540410 h 604605"/>
              <a:gd name="connsiteX47" fmla="*/ 286807 w 605522"/>
              <a:gd name="connsiteY47" fmla="*/ 508789 h 604605"/>
              <a:gd name="connsiteX48" fmla="*/ 302701 w 605522"/>
              <a:gd name="connsiteY48" fmla="*/ 492800 h 604605"/>
              <a:gd name="connsiteX49" fmla="*/ 318715 w 605522"/>
              <a:gd name="connsiteY49" fmla="*/ 508789 h 604605"/>
              <a:gd name="connsiteX50" fmla="*/ 318715 w 605522"/>
              <a:gd name="connsiteY50" fmla="*/ 540410 h 604605"/>
              <a:gd name="connsiteX51" fmla="*/ 415512 w 605522"/>
              <a:gd name="connsiteY51" fmla="*/ 512608 h 604605"/>
              <a:gd name="connsiteX52" fmla="*/ 402367 w 605522"/>
              <a:gd name="connsiteY52" fmla="*/ 490175 h 604605"/>
              <a:gd name="connsiteX53" fmla="*/ 401530 w 605522"/>
              <a:gd name="connsiteY53" fmla="*/ 483851 h 604605"/>
              <a:gd name="connsiteX54" fmla="*/ 405474 w 605522"/>
              <a:gd name="connsiteY54" fmla="*/ 478720 h 604605"/>
              <a:gd name="connsiteX55" fmla="*/ 409657 w 605522"/>
              <a:gd name="connsiteY55" fmla="*/ 477527 h 604605"/>
              <a:gd name="connsiteX56" fmla="*/ 416946 w 605522"/>
              <a:gd name="connsiteY56" fmla="*/ 481703 h 604605"/>
              <a:gd name="connsiteX57" fmla="*/ 430092 w 605522"/>
              <a:gd name="connsiteY57" fmla="*/ 504136 h 604605"/>
              <a:gd name="connsiteX58" fmla="*/ 501196 w 605522"/>
              <a:gd name="connsiteY58" fmla="*/ 435048 h 604605"/>
              <a:gd name="connsiteX59" fmla="*/ 473830 w 605522"/>
              <a:gd name="connsiteY59" fmla="*/ 419298 h 604605"/>
              <a:gd name="connsiteX60" fmla="*/ 467974 w 605522"/>
              <a:gd name="connsiteY60" fmla="*/ 397581 h 604605"/>
              <a:gd name="connsiteX61" fmla="*/ 489724 w 605522"/>
              <a:gd name="connsiteY61" fmla="*/ 391734 h 604605"/>
              <a:gd name="connsiteX62" fmla="*/ 517209 w 605522"/>
              <a:gd name="connsiteY62" fmla="*/ 407485 h 604605"/>
              <a:gd name="connsiteX63" fmla="*/ 541588 w 605522"/>
              <a:gd name="connsiteY63" fmla="*/ 309999 h 604605"/>
              <a:gd name="connsiteX64" fmla="*/ 515536 w 605522"/>
              <a:gd name="connsiteY64" fmla="*/ 309999 h 604605"/>
              <a:gd name="connsiteX65" fmla="*/ 511354 w 605522"/>
              <a:gd name="connsiteY65" fmla="*/ 308925 h 604605"/>
              <a:gd name="connsiteX66" fmla="*/ 507171 w 605522"/>
              <a:gd name="connsiteY66" fmla="*/ 301646 h 604605"/>
              <a:gd name="connsiteX67" fmla="*/ 509561 w 605522"/>
              <a:gd name="connsiteY67" fmla="*/ 295680 h 604605"/>
              <a:gd name="connsiteX68" fmla="*/ 515536 w 605522"/>
              <a:gd name="connsiteY68" fmla="*/ 293174 h 604605"/>
              <a:gd name="connsiteX69" fmla="*/ 541588 w 605522"/>
              <a:gd name="connsiteY69" fmla="*/ 293174 h 604605"/>
              <a:gd name="connsiteX70" fmla="*/ 517209 w 605522"/>
              <a:gd name="connsiteY70" fmla="*/ 197001 h 604605"/>
              <a:gd name="connsiteX71" fmla="*/ 489724 w 605522"/>
              <a:gd name="connsiteY71" fmla="*/ 212871 h 604605"/>
              <a:gd name="connsiteX72" fmla="*/ 481836 w 605522"/>
              <a:gd name="connsiteY72" fmla="*/ 215018 h 604605"/>
              <a:gd name="connsiteX73" fmla="*/ 467974 w 605522"/>
              <a:gd name="connsiteY73" fmla="*/ 207024 h 604605"/>
              <a:gd name="connsiteX74" fmla="*/ 473830 w 605522"/>
              <a:gd name="connsiteY74" fmla="*/ 185307 h 604605"/>
              <a:gd name="connsiteX75" fmla="*/ 501196 w 605522"/>
              <a:gd name="connsiteY75" fmla="*/ 169437 h 604605"/>
              <a:gd name="connsiteX76" fmla="*/ 428777 w 605522"/>
              <a:gd name="connsiteY76" fmla="*/ 99634 h 604605"/>
              <a:gd name="connsiteX77" fmla="*/ 415871 w 605522"/>
              <a:gd name="connsiteY77" fmla="*/ 122066 h 604605"/>
              <a:gd name="connsiteX78" fmla="*/ 408581 w 605522"/>
              <a:gd name="connsiteY78" fmla="*/ 126362 h 604605"/>
              <a:gd name="connsiteX79" fmla="*/ 404398 w 605522"/>
              <a:gd name="connsiteY79" fmla="*/ 125288 h 604605"/>
              <a:gd name="connsiteX80" fmla="*/ 401291 w 605522"/>
              <a:gd name="connsiteY80" fmla="*/ 113714 h 604605"/>
              <a:gd name="connsiteX81" fmla="*/ 414198 w 605522"/>
              <a:gd name="connsiteY81" fmla="*/ 91281 h 604605"/>
              <a:gd name="connsiteX82" fmla="*/ 318715 w 605522"/>
              <a:gd name="connsiteY82" fmla="*/ 64195 h 604605"/>
              <a:gd name="connsiteX83" fmla="*/ 318715 w 605522"/>
              <a:gd name="connsiteY83" fmla="*/ 95816 h 604605"/>
              <a:gd name="connsiteX84" fmla="*/ 302701 w 605522"/>
              <a:gd name="connsiteY84" fmla="*/ 111685 h 604605"/>
              <a:gd name="connsiteX85" fmla="*/ 286807 w 605522"/>
              <a:gd name="connsiteY85" fmla="*/ 95816 h 604605"/>
              <a:gd name="connsiteX86" fmla="*/ 302701 w 605522"/>
              <a:gd name="connsiteY86" fmla="*/ 0 h 604605"/>
              <a:gd name="connsiteX87" fmla="*/ 605522 w 605522"/>
              <a:gd name="connsiteY87" fmla="*/ 302243 h 604605"/>
              <a:gd name="connsiteX88" fmla="*/ 302701 w 605522"/>
              <a:gd name="connsiteY88" fmla="*/ 604605 h 604605"/>
              <a:gd name="connsiteX89" fmla="*/ 0 w 605522"/>
              <a:gd name="connsiteY89" fmla="*/ 302243 h 604605"/>
              <a:gd name="connsiteX90" fmla="*/ 302701 w 605522"/>
              <a:gd name="connsiteY90" fmla="*/ 0 h 60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5522" h="604605">
                <a:moveTo>
                  <a:pt x="169739" y="214306"/>
                </a:moveTo>
                <a:cubicBezTo>
                  <a:pt x="174669" y="212874"/>
                  <a:pt x="180136" y="213322"/>
                  <a:pt x="184976" y="216005"/>
                </a:cubicBezTo>
                <a:lnTo>
                  <a:pt x="287155" y="272658"/>
                </a:lnTo>
                <a:cubicBezTo>
                  <a:pt x="291816" y="270153"/>
                  <a:pt x="297074" y="268841"/>
                  <a:pt x="302691" y="268841"/>
                </a:cubicBezTo>
                <a:cubicBezTo>
                  <a:pt x="308307" y="268841"/>
                  <a:pt x="313685" y="270153"/>
                  <a:pt x="318346" y="272658"/>
                </a:cubicBezTo>
                <a:lnTo>
                  <a:pt x="420524" y="216005"/>
                </a:lnTo>
                <a:cubicBezTo>
                  <a:pt x="430204" y="210638"/>
                  <a:pt x="442394" y="214216"/>
                  <a:pt x="447652" y="223877"/>
                </a:cubicBezTo>
                <a:cubicBezTo>
                  <a:pt x="453030" y="233418"/>
                  <a:pt x="449564" y="245584"/>
                  <a:pt x="439884" y="250951"/>
                </a:cubicBezTo>
                <a:lnTo>
                  <a:pt x="335674" y="308677"/>
                </a:lnTo>
                <a:cubicBezTo>
                  <a:pt x="332567" y="324063"/>
                  <a:pt x="319063" y="335751"/>
                  <a:pt x="302691" y="335751"/>
                </a:cubicBezTo>
                <a:cubicBezTo>
                  <a:pt x="286438" y="335751"/>
                  <a:pt x="272814" y="324182"/>
                  <a:pt x="269826" y="308677"/>
                </a:cubicBezTo>
                <a:lnTo>
                  <a:pt x="165497" y="250951"/>
                </a:lnTo>
                <a:cubicBezTo>
                  <a:pt x="155817" y="245584"/>
                  <a:pt x="152351" y="233418"/>
                  <a:pt x="157729" y="223877"/>
                </a:cubicBezTo>
                <a:cubicBezTo>
                  <a:pt x="160418" y="219047"/>
                  <a:pt x="164810" y="215737"/>
                  <a:pt x="169739" y="214306"/>
                </a:cubicBezTo>
                <a:close/>
                <a:moveTo>
                  <a:pt x="286807" y="64195"/>
                </a:moveTo>
                <a:cubicBezTo>
                  <a:pt x="252032" y="66462"/>
                  <a:pt x="219169" y="76247"/>
                  <a:pt x="190010" y="91878"/>
                </a:cubicBezTo>
                <a:lnTo>
                  <a:pt x="203036" y="114311"/>
                </a:lnTo>
                <a:cubicBezTo>
                  <a:pt x="204231" y="116339"/>
                  <a:pt x="204470" y="118606"/>
                  <a:pt x="203872" y="120754"/>
                </a:cubicBezTo>
                <a:cubicBezTo>
                  <a:pt x="203394" y="122902"/>
                  <a:pt x="201960" y="124692"/>
                  <a:pt x="200048" y="125885"/>
                </a:cubicBezTo>
                <a:cubicBezTo>
                  <a:pt x="197419" y="127436"/>
                  <a:pt x="194193" y="127317"/>
                  <a:pt x="191564" y="125885"/>
                </a:cubicBezTo>
                <a:cubicBezTo>
                  <a:pt x="190249" y="125169"/>
                  <a:pt x="189173" y="124095"/>
                  <a:pt x="188456" y="122782"/>
                </a:cubicBezTo>
                <a:lnTo>
                  <a:pt x="175431" y="100469"/>
                </a:lnTo>
                <a:cubicBezTo>
                  <a:pt x="147108" y="118248"/>
                  <a:pt x="122849" y="141874"/>
                  <a:pt x="104207" y="169557"/>
                </a:cubicBezTo>
                <a:lnTo>
                  <a:pt x="131692" y="185307"/>
                </a:lnTo>
                <a:cubicBezTo>
                  <a:pt x="139221" y="189722"/>
                  <a:pt x="141850" y="199387"/>
                  <a:pt x="137428" y="207024"/>
                </a:cubicBezTo>
                <a:cubicBezTo>
                  <a:pt x="134560" y="212155"/>
                  <a:pt x="129183" y="215018"/>
                  <a:pt x="123686" y="215018"/>
                </a:cubicBezTo>
                <a:cubicBezTo>
                  <a:pt x="120937" y="215018"/>
                  <a:pt x="118188" y="214302"/>
                  <a:pt x="115679" y="212871"/>
                </a:cubicBezTo>
                <a:lnTo>
                  <a:pt x="88313" y="197001"/>
                </a:lnTo>
                <a:cubicBezTo>
                  <a:pt x="73614" y="226593"/>
                  <a:pt x="65010" y="259645"/>
                  <a:pt x="63815" y="294606"/>
                </a:cubicBezTo>
                <a:lnTo>
                  <a:pt x="89866" y="294487"/>
                </a:lnTo>
                <a:cubicBezTo>
                  <a:pt x="94527" y="294487"/>
                  <a:pt x="98351" y="298305"/>
                  <a:pt x="98351" y="302959"/>
                </a:cubicBezTo>
                <a:cubicBezTo>
                  <a:pt x="98351" y="305107"/>
                  <a:pt x="97514" y="307254"/>
                  <a:pt x="95841" y="308925"/>
                </a:cubicBezTo>
                <a:cubicBezTo>
                  <a:pt x="94288" y="310476"/>
                  <a:pt x="92256" y="311311"/>
                  <a:pt x="89986" y="311311"/>
                </a:cubicBezTo>
                <a:lnTo>
                  <a:pt x="63934" y="311431"/>
                </a:lnTo>
                <a:cubicBezTo>
                  <a:pt x="65249" y="345795"/>
                  <a:pt x="73853" y="378370"/>
                  <a:pt x="88313" y="407604"/>
                </a:cubicBezTo>
                <a:lnTo>
                  <a:pt x="115679" y="391734"/>
                </a:lnTo>
                <a:cubicBezTo>
                  <a:pt x="123327" y="387320"/>
                  <a:pt x="133126" y="389945"/>
                  <a:pt x="137428" y="397581"/>
                </a:cubicBezTo>
                <a:cubicBezTo>
                  <a:pt x="141850" y="405218"/>
                  <a:pt x="139221" y="414883"/>
                  <a:pt x="131692" y="419298"/>
                </a:cubicBezTo>
                <a:lnTo>
                  <a:pt x="104207" y="435048"/>
                </a:lnTo>
                <a:cubicBezTo>
                  <a:pt x="123208" y="463208"/>
                  <a:pt x="147825" y="487073"/>
                  <a:pt x="176626" y="504971"/>
                </a:cubicBezTo>
                <a:lnTo>
                  <a:pt x="189532" y="482419"/>
                </a:lnTo>
                <a:cubicBezTo>
                  <a:pt x="191086" y="479794"/>
                  <a:pt x="193834" y="478243"/>
                  <a:pt x="196941" y="478243"/>
                </a:cubicBezTo>
                <a:cubicBezTo>
                  <a:pt x="198375" y="478243"/>
                  <a:pt x="199809" y="478601"/>
                  <a:pt x="201124" y="479317"/>
                </a:cubicBezTo>
                <a:cubicBezTo>
                  <a:pt x="203036" y="480510"/>
                  <a:pt x="204470" y="482300"/>
                  <a:pt x="205067" y="484448"/>
                </a:cubicBezTo>
                <a:cubicBezTo>
                  <a:pt x="205665" y="486595"/>
                  <a:pt x="205306" y="488863"/>
                  <a:pt x="204231" y="490772"/>
                </a:cubicBezTo>
                <a:lnTo>
                  <a:pt x="191325" y="513324"/>
                </a:lnTo>
                <a:cubicBezTo>
                  <a:pt x="220125" y="528597"/>
                  <a:pt x="252510" y="538143"/>
                  <a:pt x="286807" y="540410"/>
                </a:cubicBezTo>
                <a:lnTo>
                  <a:pt x="286807" y="508789"/>
                </a:lnTo>
                <a:cubicBezTo>
                  <a:pt x="286807" y="499960"/>
                  <a:pt x="293978" y="492800"/>
                  <a:pt x="302701" y="492800"/>
                </a:cubicBezTo>
                <a:cubicBezTo>
                  <a:pt x="311545" y="492800"/>
                  <a:pt x="318715" y="499960"/>
                  <a:pt x="318715" y="508789"/>
                </a:cubicBezTo>
                <a:lnTo>
                  <a:pt x="318715" y="540410"/>
                </a:lnTo>
                <a:cubicBezTo>
                  <a:pt x="353490" y="538143"/>
                  <a:pt x="386354" y="528358"/>
                  <a:pt x="415512" y="512608"/>
                </a:cubicBezTo>
                <a:lnTo>
                  <a:pt x="402367" y="490175"/>
                </a:lnTo>
                <a:cubicBezTo>
                  <a:pt x="401291" y="488266"/>
                  <a:pt x="400933" y="485999"/>
                  <a:pt x="401530" y="483851"/>
                </a:cubicBezTo>
                <a:cubicBezTo>
                  <a:pt x="402128" y="481703"/>
                  <a:pt x="403562" y="479794"/>
                  <a:pt x="405474" y="478720"/>
                </a:cubicBezTo>
                <a:cubicBezTo>
                  <a:pt x="406789" y="478004"/>
                  <a:pt x="408223" y="477527"/>
                  <a:pt x="409657" y="477527"/>
                </a:cubicBezTo>
                <a:cubicBezTo>
                  <a:pt x="412644" y="477527"/>
                  <a:pt x="415512" y="479198"/>
                  <a:pt x="416946" y="481703"/>
                </a:cubicBezTo>
                <a:lnTo>
                  <a:pt x="430092" y="504136"/>
                </a:lnTo>
                <a:cubicBezTo>
                  <a:pt x="458294" y="486357"/>
                  <a:pt x="482553" y="462731"/>
                  <a:pt x="501196" y="435048"/>
                </a:cubicBezTo>
                <a:lnTo>
                  <a:pt x="473830" y="419298"/>
                </a:lnTo>
                <a:cubicBezTo>
                  <a:pt x="466182" y="414883"/>
                  <a:pt x="463672" y="405218"/>
                  <a:pt x="467974" y="397581"/>
                </a:cubicBezTo>
                <a:cubicBezTo>
                  <a:pt x="472396" y="389945"/>
                  <a:pt x="482195" y="387320"/>
                  <a:pt x="489724" y="391734"/>
                </a:cubicBezTo>
                <a:lnTo>
                  <a:pt x="517209" y="407485"/>
                </a:lnTo>
                <a:cubicBezTo>
                  <a:pt x="531789" y="377893"/>
                  <a:pt x="540512" y="344841"/>
                  <a:pt x="541588" y="309999"/>
                </a:cubicBezTo>
                <a:lnTo>
                  <a:pt x="515536" y="309999"/>
                </a:lnTo>
                <a:cubicBezTo>
                  <a:pt x="514102" y="309999"/>
                  <a:pt x="512668" y="309641"/>
                  <a:pt x="511354" y="308925"/>
                </a:cubicBezTo>
                <a:cubicBezTo>
                  <a:pt x="508725" y="307493"/>
                  <a:pt x="507171" y="304629"/>
                  <a:pt x="507171" y="301646"/>
                </a:cubicBezTo>
                <a:cubicBezTo>
                  <a:pt x="507171" y="299379"/>
                  <a:pt x="508008" y="297351"/>
                  <a:pt x="509561" y="295680"/>
                </a:cubicBezTo>
                <a:cubicBezTo>
                  <a:pt x="511115" y="294129"/>
                  <a:pt x="513266" y="293174"/>
                  <a:pt x="515536" y="293174"/>
                </a:cubicBezTo>
                <a:lnTo>
                  <a:pt x="541588" y="293174"/>
                </a:lnTo>
                <a:cubicBezTo>
                  <a:pt x="540273" y="258810"/>
                  <a:pt x="531669" y="226235"/>
                  <a:pt x="517209" y="197001"/>
                </a:cubicBezTo>
                <a:lnTo>
                  <a:pt x="489724" y="212871"/>
                </a:lnTo>
                <a:cubicBezTo>
                  <a:pt x="487214" y="214302"/>
                  <a:pt x="484585" y="215018"/>
                  <a:pt x="481836" y="215018"/>
                </a:cubicBezTo>
                <a:cubicBezTo>
                  <a:pt x="476339" y="215018"/>
                  <a:pt x="470962" y="212155"/>
                  <a:pt x="467974" y="207024"/>
                </a:cubicBezTo>
                <a:cubicBezTo>
                  <a:pt x="463553" y="199387"/>
                  <a:pt x="466182" y="189722"/>
                  <a:pt x="473830" y="185307"/>
                </a:cubicBezTo>
                <a:lnTo>
                  <a:pt x="501196" y="169437"/>
                </a:lnTo>
                <a:cubicBezTo>
                  <a:pt x="482314" y="141397"/>
                  <a:pt x="457577" y="117532"/>
                  <a:pt x="428777" y="99634"/>
                </a:cubicBezTo>
                <a:lnTo>
                  <a:pt x="415871" y="122066"/>
                </a:lnTo>
                <a:cubicBezTo>
                  <a:pt x="414437" y="124692"/>
                  <a:pt x="411569" y="126362"/>
                  <a:pt x="408581" y="126362"/>
                </a:cubicBezTo>
                <a:cubicBezTo>
                  <a:pt x="407147" y="126362"/>
                  <a:pt x="405713" y="126004"/>
                  <a:pt x="404398" y="125288"/>
                </a:cubicBezTo>
                <a:cubicBezTo>
                  <a:pt x="400335" y="122902"/>
                  <a:pt x="398901" y="117771"/>
                  <a:pt x="401291" y="113714"/>
                </a:cubicBezTo>
                <a:lnTo>
                  <a:pt x="414198" y="91281"/>
                </a:lnTo>
                <a:cubicBezTo>
                  <a:pt x="385278" y="76008"/>
                  <a:pt x="353012" y="66462"/>
                  <a:pt x="318715" y="64195"/>
                </a:cubicBezTo>
                <a:lnTo>
                  <a:pt x="318715" y="95816"/>
                </a:lnTo>
                <a:cubicBezTo>
                  <a:pt x="318715" y="104645"/>
                  <a:pt x="311545" y="111685"/>
                  <a:pt x="302701" y="111685"/>
                </a:cubicBezTo>
                <a:cubicBezTo>
                  <a:pt x="293978" y="111685"/>
                  <a:pt x="286807" y="104645"/>
                  <a:pt x="286807" y="95816"/>
                </a:cubicBezTo>
                <a:close/>
                <a:moveTo>
                  <a:pt x="302701" y="0"/>
                </a:moveTo>
                <a:cubicBezTo>
                  <a:pt x="469647" y="0"/>
                  <a:pt x="605522" y="135550"/>
                  <a:pt x="605522" y="302243"/>
                </a:cubicBezTo>
                <a:cubicBezTo>
                  <a:pt x="605522" y="468936"/>
                  <a:pt x="469647" y="604605"/>
                  <a:pt x="302701" y="604605"/>
                </a:cubicBezTo>
                <a:cubicBezTo>
                  <a:pt x="135755" y="604605"/>
                  <a:pt x="0" y="468936"/>
                  <a:pt x="0" y="302243"/>
                </a:cubicBezTo>
                <a:cubicBezTo>
                  <a:pt x="0" y="135550"/>
                  <a:pt x="135755" y="0"/>
                  <a:pt x="3027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50105" y="2680335"/>
            <a:ext cx="36645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/>
              <a:t>THANKS</a:t>
            </a:r>
            <a:endParaRPr lang="en-US" altLang="zh-CN" sz="4800" b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二款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519930" y="5065395"/>
            <a:ext cx="340423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580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237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19930" y="2340610"/>
            <a:ext cx="3404870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/>
              <a:t>端午</a:t>
            </a:r>
            <a:r>
              <a:rPr lang="en-US" altLang="zh-CN" sz="3600" b="1"/>
              <a:t>-</a:t>
            </a:r>
            <a:r>
              <a:rPr lang="zh-CN" altLang="en-US" sz="3600" b="1"/>
              <a:t>知</a:t>
            </a:r>
            <a:r>
              <a:rPr lang="zh-CN" altLang="en-US" sz="3600" b="1"/>
              <a:t>悦礼盒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3849370" y="3403600"/>
            <a:ext cx="53143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>
                <a:sym typeface="+mn-ea"/>
              </a:rPr>
              <a:t>四时保温杯*1+锦云宝珠笔*1+洞庭碧螺春</a:t>
            </a:r>
            <a:r>
              <a:rPr lang="zh-CN" altLang="en-US" sz="1600">
                <a:sym typeface="+mn-ea"/>
              </a:rPr>
              <a:t>*4+五芳斋粽*4</a:t>
            </a:r>
            <a:endParaRPr lang="zh-CN" altLang="en-US" sz="16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8450343" y="763837"/>
            <a:ext cx="3111215" cy="80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67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端午</a:t>
            </a:r>
            <a:r>
              <a:rPr lang="en-US" altLang="zh-CN" sz="467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</a:t>
            </a:r>
            <a:r>
              <a:rPr lang="zh-CN" altLang="en-US" sz="4670" b="1" dirty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知悦</a:t>
            </a:r>
            <a:endParaRPr lang="zh-CN" altLang="en-US" sz="4670" b="1" dirty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8383111" y="1589037"/>
            <a:ext cx="3342640" cy="4579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四时保温杯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x1</a:t>
            </a:r>
            <a:endParaRPr lang="en-US" altLang="zh-CN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锦云宝珠笔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x1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洞庭碧螺春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</a:t>
            </a:r>
            <a:r>
              <a:rPr 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罐（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克也可选择古树红茶龙珠）</a:t>
            </a:r>
            <a:endParaRPr lang="zh-CN" altLang="en-US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五芳斋粽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x4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口味选择）</a:t>
            </a:r>
            <a:endParaRPr lang="zh-CN" altLang="en-US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五芳猪肉粽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润香豆沙粽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*120g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蛋黄猪肉粽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新疆红枣粽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</a:t>
            </a:r>
            <a:endParaRPr lang="zh-CN" altLang="en-US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科檀木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-304</a:t>
            </a:r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钢</a:t>
            </a:r>
            <a:r>
              <a:rPr lang="en-US" alt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糯米</a:t>
            </a:r>
            <a:endParaRPr lang="zh-CN" altLang="en-US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       艺术纸</a:t>
            </a:r>
            <a:r>
              <a:rPr lang="en-US" altLang="zh-CN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117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</a:t>
            </a:r>
            <a:r>
              <a:rPr lang="zh-CN" alt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 </a:t>
            </a:r>
            <a:r>
              <a:rPr lang="en-US" sz="117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247*346*100</a:t>
            </a:r>
            <a:r>
              <a:rPr lang="en-US" altLang="zh-CN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mm</a:t>
            </a:r>
            <a:endParaRPr lang="en-US" altLang="zh-CN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品牌</a:t>
            </a:r>
            <a:r>
              <a:rPr lang="zh-CN" sz="117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青锦</a:t>
            </a:r>
            <a:endParaRPr lang="zh-CN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端午礼</a:t>
            </a:r>
            <a:r>
              <a:rPr lang="en-US" altLang="zh-CN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endParaRPr lang="en-US" altLang="zh-CN" sz="117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感受自然馈赠</a:t>
            </a:r>
            <a:endParaRPr lang="zh-CN" altLang="en-US" sz="117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17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品鉴春天的味道</a:t>
            </a:r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17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书写祝福</a:t>
            </a:r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zh-CN" altLang="en-US" sz="117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zh-CN" altLang="en-US" sz="117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endParaRPr lang="zh-CN" altLang="en-US" sz="1170" i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 descr="_MG_60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241" y="1317106"/>
            <a:ext cx="6782375" cy="4561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三款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015105" y="4989830"/>
            <a:ext cx="5824220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458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255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952240" y="2390775"/>
            <a:ext cx="445071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600" b="1"/>
              <a:t>江山出粽</a:t>
            </a:r>
            <a:r>
              <a:rPr lang="zh-CN" altLang="en-US" sz="3600" b="1">
                <a:sym typeface="+mn-ea"/>
              </a:rPr>
              <a:t>·焖萃杯套装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3952240" y="3410585"/>
            <a:ext cx="5808980" cy="3943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zh-CN" altLang="en-US" sz="1600">
                <a:sym typeface="+mn-ea"/>
              </a:rPr>
              <a:t>焖粹杯套组×1+</a:t>
            </a:r>
            <a:r>
              <a:rPr lang="zh-CN" altLang="en-US" sz="1600">
                <a:sym typeface="+mn-ea"/>
              </a:rPr>
              <a:t>发芽糙米粽100g ×4+特大海鸭蛋×2</a:t>
            </a:r>
            <a:endParaRPr lang="zh-CN" altLang="en-US" sz="1600"/>
          </a:p>
          <a:p>
            <a:pPr algn="l">
              <a:buClrTx/>
              <a:buSzTx/>
              <a:buFontTx/>
            </a:pPr>
            <a:endParaRPr lang="zh-CN" altLang="en-US" sz="1600"/>
          </a:p>
          <a:p>
            <a:pPr algn="l"/>
            <a:endParaRPr lang="en-US" altLang="zh-CN" sz="160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 rotWithShape="1">
          <a:blip r:embed="rId1" cstate="print"/>
          <a:srcRect/>
          <a:stretch>
            <a:fillRect/>
          </a:stretch>
        </p:blipFill>
        <p:spPr>
          <a:xfrm>
            <a:off x="0" y="0"/>
            <a:ext cx="5145988" cy="68732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35880" y="4507230"/>
            <a:ext cx="1704975" cy="2237740"/>
          </a:xfrm>
          <a:prstGeom prst="rect">
            <a:avLst/>
          </a:prstGeom>
        </p:spPr>
      </p:pic>
      <p:pic>
        <p:nvPicPr>
          <p:cNvPr id="103" name="图片 102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5153025" y="0"/>
            <a:ext cx="1704975" cy="2237740"/>
          </a:xfrm>
          <a:prstGeom prst="rect">
            <a:avLst/>
          </a:prstGeom>
        </p:spPr>
      </p:pic>
      <p:pic>
        <p:nvPicPr>
          <p:cNvPr id="4" name="图片 3" descr="边框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0" name="图片 99" descr="侧边-大器圆盒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5144770" y="2237740"/>
            <a:ext cx="1696085" cy="2269490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5162550" y="3983990"/>
            <a:ext cx="1704975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600" b="1" dirty="0">
                <a:latin typeface="微软雅黑" panose="020B0503020204020204" charset="-122"/>
                <a:ea typeface="微软雅黑" panose="020B0503020204020204" charset="-122"/>
              </a:rPr>
              <a:t>糙米大匠 </a:t>
            </a:r>
            <a:r>
              <a:rPr lang="en-US" altLang="zh-CN" sz="600" b="1" dirty="0">
                <a:latin typeface="微软雅黑" panose="020B0503020204020204" charset="-122"/>
                <a:ea typeface="微软雅黑" panose="020B0503020204020204" charset="-122"/>
              </a:rPr>
              <a:t>–</a:t>
            </a:r>
            <a:r>
              <a:rPr lang="zh-CN" altLang="en-US" sz="600" b="1" dirty="0">
                <a:latin typeface="微软雅黑" panose="020B0503020204020204" charset="-122"/>
                <a:ea typeface="微软雅黑" panose="020B0503020204020204" charset="-122"/>
              </a:rPr>
              <a:t> 发芽糙米粽 </a:t>
            </a:r>
            <a:endParaRPr lang="zh-CN" altLang="en-US" sz="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500" dirty="0">
                <a:latin typeface="微软雅黑" panose="020B0503020204020204" charset="-122"/>
                <a:ea typeface="微软雅黑" panose="020B0503020204020204" charset="-122"/>
              </a:rPr>
              <a:t>国家发明专利，每一粒糙米都经过36小时以上的发芽 软化培育突破性的实现了“软软米皮有点Q的口感，好 吃到停不下来。</a:t>
            </a:r>
            <a:endParaRPr lang="zh-CN" altLang="en-US" sz="5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文本框 106"/>
          <p:cNvSpPr txBox="1"/>
          <p:nvPr>
            <p:custDataLst>
              <p:tags r:id="rId6"/>
            </p:custDataLst>
          </p:nvPr>
        </p:nvSpPr>
        <p:spPr>
          <a:xfrm>
            <a:off x="7475220" y="159766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千里江山，只此青绿，清雅又国风；</a:t>
            </a:r>
            <a:b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</a:br>
            <a:r>
              <a:rPr lang="zh-CN" altLang="en-US" sz="12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配置契合端午出游场景。</a:t>
            </a:r>
            <a:endParaRPr lang="zh-CN" altLang="en-US" sz="12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12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8" name="文本框 127"/>
          <p:cNvSpPr txBox="1"/>
          <p:nvPr>
            <p:custDataLst>
              <p:tags r:id="rId7"/>
            </p:custDataLst>
          </p:nvPr>
        </p:nvSpPr>
        <p:spPr>
          <a:xfrm>
            <a:off x="7519035" y="1012825"/>
            <a:ext cx="4156710" cy="428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江山出粽</a:t>
            </a:r>
            <a:r>
              <a:rPr lang="en-US" altLang="zh-CN" sz="2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焖萃杯套装</a:t>
            </a:r>
            <a:endParaRPr lang="zh-CN" altLang="en-US" sz="28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359015" y="2546350"/>
            <a:ext cx="1752600" cy="252095"/>
          </a:xfrm>
          <a:prstGeom prst="rect">
            <a:avLst/>
          </a:prstGeom>
          <a:solidFill>
            <a:srgbClr val="9F824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25740" y="2536190"/>
            <a:ext cx="11614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>
                <a:solidFill>
                  <a:srgbClr val="F0EDDE"/>
                </a:solidFill>
                <a:latin typeface="微软雅黑" panose="020B0503020204020204" charset="-122"/>
                <a:ea typeface="微软雅黑" panose="020B0503020204020204" charset="-122"/>
              </a:rPr>
              <a:t>套装配置</a:t>
            </a:r>
            <a:endParaRPr lang="zh-CN" altLang="en-US" sz="1200" b="1">
              <a:solidFill>
                <a:srgbClr val="F0EDD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9792257" y="3958768"/>
            <a:ext cx="1823720" cy="2836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88000"/>
              </a:lnSpc>
            </a:pPr>
            <a:r>
              <a:rPr lang="en-US" altLang="zh-CN" sz="8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304</a:t>
            </a:r>
            <a:r>
              <a:rPr lang="zh-CN" altLang="en-US" sz="8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不锈钢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800" dirty="0">
                <a:solidFill>
                  <a:srgbClr val="9F8248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陶瓷内胆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en-US" altLang="zh-CN" sz="800" dirty="0" err="1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pu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皮套</a:t>
            </a:r>
            <a:endParaRPr lang="zh-CN" altLang="zh-CN" sz="800" dirty="0">
              <a:solidFill>
                <a:srgbClr val="9F8248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88000"/>
              </a:lnSpc>
            </a:pPr>
            <a:endParaRPr lang="zh-CN" sz="800" dirty="0">
              <a:solidFill>
                <a:srgbClr val="9F8248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738110" y="2621915"/>
            <a:ext cx="112395" cy="112395"/>
          </a:xfrm>
          <a:prstGeom prst="ellipse">
            <a:avLst/>
          </a:prstGeom>
          <a:solidFill>
            <a:srgbClr val="F3EEE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椭圆 15"/>
          <p:cNvSpPr/>
          <p:nvPr>
            <p:custDataLst>
              <p:tags r:id="rId9"/>
            </p:custDataLst>
          </p:nvPr>
        </p:nvSpPr>
        <p:spPr>
          <a:xfrm>
            <a:off x="8598535" y="2618105"/>
            <a:ext cx="112395" cy="112395"/>
          </a:xfrm>
          <a:prstGeom prst="ellipse">
            <a:avLst/>
          </a:prstGeom>
          <a:solidFill>
            <a:srgbClr val="F3EEE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675495" y="2539365"/>
            <a:ext cx="1752600" cy="276860"/>
            <a:chOff x="15237" y="3999"/>
            <a:chExt cx="2760" cy="43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15237" y="4015"/>
              <a:ext cx="2760" cy="397"/>
            </a:xfrm>
            <a:prstGeom prst="rect">
              <a:avLst/>
            </a:prstGeom>
            <a:solidFill>
              <a:srgbClr val="9F82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1"/>
              </p:custDataLst>
            </p:nvPr>
          </p:nvSpPr>
          <p:spPr>
            <a:xfrm>
              <a:off x="15711" y="3999"/>
              <a:ext cx="1908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rgbClr val="F0EDDE"/>
                  </a:solidFill>
                  <a:latin typeface="微软雅黑" panose="020B0503020204020204" charset="-122"/>
                  <a:ea typeface="微软雅黑" panose="020B0503020204020204" charset="-122"/>
                </a:rPr>
                <a:t>定制·更显用心</a:t>
              </a:r>
              <a:endParaRPr lang="zh-CN" altLang="en-US" sz="1200" b="1" dirty="0">
                <a:solidFill>
                  <a:srgbClr val="F0EDD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12"/>
              </p:custDataLst>
            </p:nvPr>
          </p:nvSpPr>
          <p:spPr>
            <a:xfrm>
              <a:off x="15547" y="4131"/>
              <a:ext cx="177" cy="177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13"/>
              </p:custDataLst>
            </p:nvPr>
          </p:nvSpPr>
          <p:spPr>
            <a:xfrm>
              <a:off x="17442" y="4125"/>
              <a:ext cx="177" cy="177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9748442" y="3634373"/>
            <a:ext cx="1752600" cy="275590"/>
            <a:chOff x="11589" y="6142"/>
            <a:chExt cx="2760" cy="434"/>
          </a:xfrm>
        </p:grpSpPr>
        <p:sp>
          <p:nvSpPr>
            <p:cNvPr id="23" name="矩形 22"/>
            <p:cNvSpPr/>
            <p:nvPr>
              <p:custDataLst>
                <p:tags r:id="rId14"/>
              </p:custDataLst>
            </p:nvPr>
          </p:nvSpPr>
          <p:spPr>
            <a:xfrm>
              <a:off x="11589" y="6158"/>
              <a:ext cx="2760" cy="397"/>
            </a:xfrm>
            <a:prstGeom prst="rect">
              <a:avLst/>
            </a:prstGeom>
            <a:solidFill>
              <a:srgbClr val="9F82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12543" y="6142"/>
              <a:ext cx="1394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rgbClr val="F0EDDE"/>
                  </a:solidFill>
                  <a:latin typeface="微软雅黑" panose="020B0503020204020204" charset="-122"/>
                  <a:ea typeface="微软雅黑" panose="020B0503020204020204" charset="-122"/>
                </a:rPr>
                <a:t>材质</a:t>
              </a:r>
              <a:endParaRPr lang="zh-CN" altLang="en-US" sz="1200" b="1" dirty="0">
                <a:solidFill>
                  <a:srgbClr val="F0EDD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16"/>
              </p:custDataLst>
            </p:nvPr>
          </p:nvSpPr>
          <p:spPr>
            <a:xfrm>
              <a:off x="12167" y="6274"/>
              <a:ext cx="177" cy="177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椭圆 25"/>
            <p:cNvSpPr/>
            <p:nvPr>
              <p:custDataLst>
                <p:tags r:id="rId17"/>
              </p:custDataLst>
            </p:nvPr>
          </p:nvSpPr>
          <p:spPr>
            <a:xfrm>
              <a:off x="13522" y="6268"/>
              <a:ext cx="177" cy="177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文本框 26"/>
          <p:cNvSpPr txBox="1"/>
          <p:nvPr>
            <p:custDataLst>
              <p:tags r:id="rId18"/>
            </p:custDataLst>
          </p:nvPr>
        </p:nvSpPr>
        <p:spPr>
          <a:xfrm>
            <a:off x="9743440" y="2863215"/>
            <a:ext cx="1596390" cy="7867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成品定制</a:t>
            </a:r>
            <a:endParaRPr lang="en-US" altLang="zh-CN" sz="8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盒盖激光（白色）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套起</a:t>
            </a:r>
            <a:endParaRPr lang="zh-CN" altLang="en-US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盒盖丝印（金色）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50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套起</a:t>
            </a:r>
            <a:endParaRPr lang="zh-CN" altLang="en-US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手袋丝印</a:t>
            </a:r>
            <a:r>
              <a:rPr lang="en-US" altLang="zh-CN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logo  50</a:t>
            </a:r>
            <a:r>
              <a:rPr lang="zh-CN" altLang="en-US" sz="8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套起</a:t>
            </a:r>
            <a:endParaRPr lang="zh-CN" altLang="en-US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sz="8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9"/>
            </p:custDataLst>
          </p:nvPr>
        </p:nvSpPr>
        <p:spPr>
          <a:xfrm>
            <a:off x="7403464" y="2863214"/>
            <a:ext cx="2078355" cy="22829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焖粹杯套组</a:t>
            </a:r>
            <a:r>
              <a:rPr lang="en-US" altLang="zh-CN" sz="12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×1</a:t>
            </a:r>
            <a:endParaRPr lang="zh-CN" altLang="en-US" sz="12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3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金盖瓷釉焖萃杯</a:t>
            </a:r>
            <a:endParaRPr lang="zh-CN" altLang="en-US" sz="105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杯套</a:t>
            </a:r>
            <a:endParaRPr lang="en-US" altLang="zh-CN" sz="105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88000"/>
              </a:lnSpc>
            </a:pPr>
            <a:endParaRPr lang="en-US" altLang="zh-CN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88000"/>
              </a:lnSpc>
            </a:pPr>
            <a:r>
              <a:rPr lang="zh-CN" altLang="en-US" sz="12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发芽糙米粽</a:t>
            </a:r>
            <a:r>
              <a:rPr lang="en-US" altLang="zh-CN" sz="12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100g ×4</a:t>
            </a:r>
            <a:endParaRPr lang="zh-CN" altLang="en-US" sz="12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88000"/>
              </a:lnSpc>
            </a:pPr>
            <a:endParaRPr lang="en-US" altLang="zh-CN" sz="4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fontAlgn="auto">
              <a:lnSpc>
                <a:spcPct val="88000"/>
              </a:lnSpc>
            </a:pP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双肉粽  </a:t>
            </a:r>
            <a:r>
              <a:rPr lang="en-US" altLang="zh-CN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当家花旦，味道绝绝子）</a:t>
            </a:r>
            <a:endParaRPr lang="en-US" altLang="zh-CN" sz="10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88000"/>
              </a:lnSpc>
            </a:pPr>
            <a:endParaRPr lang="en-US" altLang="zh-CN" sz="3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fontAlgn="auto">
              <a:lnSpc>
                <a:spcPct val="88000"/>
              </a:lnSpc>
            </a:pP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蛋黄肉粽</a:t>
            </a: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（经典口味，每年必吃）</a:t>
            </a:r>
            <a:endParaRPr lang="en-US" altLang="zh-CN" sz="10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88000"/>
              </a:lnSpc>
            </a:pPr>
            <a:endParaRPr lang="en-US" altLang="zh-CN" sz="3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fontAlgn="auto">
              <a:lnSpc>
                <a:spcPct val="88000"/>
              </a:lnSpc>
            </a:pP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双蜜枣粽 </a:t>
            </a: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（微甜不腻，甜粽经典）</a:t>
            </a:r>
            <a:endParaRPr lang="en-US" altLang="zh-CN" sz="10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88000"/>
              </a:lnSpc>
            </a:pPr>
            <a:endParaRPr lang="en-US" altLang="zh-CN" sz="3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fontAlgn="auto">
              <a:lnSpc>
                <a:spcPct val="88000"/>
              </a:lnSpc>
            </a:pP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坚果粽 </a:t>
            </a:r>
            <a:r>
              <a:rPr lang="zh-CN" altLang="en-US" sz="10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（高营养，高膳食纤维）</a:t>
            </a:r>
            <a:endParaRPr lang="en-US" altLang="zh-CN" sz="10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88000"/>
              </a:lnSpc>
            </a:pPr>
            <a:endParaRPr lang="en-US" altLang="zh-CN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88000"/>
              </a:lnSpc>
            </a:pPr>
            <a:r>
              <a:rPr lang="zh-CN" altLang="en-US" sz="12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特大海鸭蛋</a:t>
            </a:r>
            <a:r>
              <a:rPr lang="en-US" altLang="zh-CN" sz="12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×2</a:t>
            </a:r>
            <a:endParaRPr lang="en-US" altLang="zh-CN" sz="12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88000"/>
              </a:lnSpc>
            </a:pPr>
            <a:endParaRPr lang="en-US" altLang="zh-CN" sz="300" b="1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88000"/>
              </a:lnSpc>
            </a:pPr>
            <a:r>
              <a:rPr lang="zh-CN" altLang="en-US" sz="105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北海烤海鸭蛋（</a:t>
            </a:r>
            <a:r>
              <a:rPr lang="en-US" altLang="zh-CN" sz="105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80g</a:t>
            </a:r>
            <a:r>
              <a:rPr lang="zh-CN" altLang="en-US" sz="105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105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88000"/>
              </a:lnSpc>
            </a:pPr>
            <a:endParaRPr lang="zh-CN" altLang="en-US" sz="800" dirty="0">
              <a:solidFill>
                <a:srgbClr val="9F8248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7475487" y="5650757"/>
            <a:ext cx="1593695" cy="653004"/>
            <a:chOff x="9929380" y="5733230"/>
            <a:chExt cx="1593695" cy="653004"/>
          </a:xfrm>
        </p:grpSpPr>
        <p:pic>
          <p:nvPicPr>
            <p:cNvPr id="37" name="图片 36" descr="资源 2@4x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29380" y="5733230"/>
              <a:ext cx="424129" cy="653004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10350959" y="5905745"/>
              <a:ext cx="11721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</a:rPr>
                <a:t>本产品获得国家发明专利</a:t>
              </a:r>
              <a:endParaRPr lang="en-US" altLang="zh-CN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</a:rPr>
                <a:t>全国商业科技进步一等奖</a:t>
              </a:r>
              <a:endParaRPr lang="zh-CN" altLang="en-US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798685" y="4250361"/>
            <a:ext cx="1779270" cy="2268245"/>
            <a:chOff x="15402" y="6674"/>
            <a:chExt cx="2802" cy="4078"/>
          </a:xfrm>
        </p:grpSpPr>
        <p:sp>
          <p:nvSpPr>
            <p:cNvPr id="41" name="矩形 40"/>
            <p:cNvSpPr/>
            <p:nvPr>
              <p:custDataLst>
                <p:tags r:id="rId21"/>
              </p:custDataLst>
            </p:nvPr>
          </p:nvSpPr>
          <p:spPr>
            <a:xfrm>
              <a:off x="15402" y="6710"/>
              <a:ext cx="2760" cy="397"/>
            </a:xfrm>
            <a:prstGeom prst="rect">
              <a:avLst/>
            </a:prstGeom>
            <a:solidFill>
              <a:srgbClr val="9F82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22"/>
              </p:custDataLst>
            </p:nvPr>
          </p:nvSpPr>
          <p:spPr>
            <a:xfrm>
              <a:off x="15781" y="6674"/>
              <a:ext cx="2208" cy="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>
                  <a:solidFill>
                    <a:srgbClr val="F0EDDE"/>
                  </a:solidFill>
                  <a:latin typeface="微软雅黑" panose="020B0503020204020204" charset="-122"/>
                  <a:ea typeface="微软雅黑" panose="020B0503020204020204" charset="-122"/>
                </a:rPr>
                <a:t>发芽糙米粽优势</a:t>
              </a:r>
              <a:endParaRPr lang="zh-CN" altLang="en-US" sz="1200" b="1" dirty="0">
                <a:solidFill>
                  <a:srgbClr val="F0EDDE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23"/>
              </p:custDataLst>
            </p:nvPr>
          </p:nvSpPr>
          <p:spPr>
            <a:xfrm>
              <a:off x="15502" y="6826"/>
              <a:ext cx="177" cy="177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椭圆 43"/>
            <p:cNvSpPr/>
            <p:nvPr>
              <p:custDataLst>
                <p:tags r:id="rId24"/>
              </p:custDataLst>
            </p:nvPr>
          </p:nvSpPr>
          <p:spPr>
            <a:xfrm>
              <a:off x="17859" y="6820"/>
              <a:ext cx="177" cy="177"/>
            </a:xfrm>
            <a:prstGeom prst="ellipse">
              <a:avLst/>
            </a:prstGeom>
            <a:solidFill>
              <a:srgbClr val="F3EEEB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25"/>
              </p:custDataLst>
            </p:nvPr>
          </p:nvSpPr>
          <p:spPr>
            <a:xfrm>
              <a:off x="15402" y="7133"/>
              <a:ext cx="2802" cy="36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en-US" altLang="zh-CN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· </a:t>
              </a:r>
              <a:r>
                <a:rPr lang="zh-CN" altLang="en-US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不怕胖</a:t>
              </a:r>
              <a:endParaRPr lang="zh-CN" altLang="en-US" sz="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发芽糙米富含膳食纤维，是低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GI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食品（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GI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值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54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）</a:t>
              </a:r>
              <a:endParaRPr lang="zh-CN" altLang="en-US" sz="5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en-US" altLang="zh-CN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· </a:t>
              </a:r>
              <a:r>
                <a:rPr lang="zh-CN" altLang="en-US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营养丰富</a:t>
              </a:r>
              <a:endParaRPr lang="zh-CN" altLang="en-US" sz="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发芽糙米的营养是糯米的几十倍，很适合做孩子的营养早餐</a:t>
              </a:r>
              <a:endParaRPr lang="zh-CN" altLang="en-US" sz="5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en-US" altLang="zh-CN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· </a:t>
              </a:r>
              <a:r>
                <a:rPr lang="zh-CN" altLang="en-US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肠胃舒服</a:t>
              </a:r>
              <a:endParaRPr lang="zh-CN" altLang="en-US" sz="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相比糯米的不消化，发芽糙米健脾养胃好消化，小孩盒老人肠胃弱人情都能放心吃</a:t>
              </a:r>
              <a:endParaRPr lang="zh-CN" altLang="en-US" sz="5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en-US" altLang="zh-CN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· </a:t>
              </a:r>
              <a:r>
                <a:rPr lang="zh-CN" altLang="en-US" sz="8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成分纯净</a:t>
              </a:r>
              <a:endParaRPr lang="zh-CN" altLang="en-US" sz="800" b="1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0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蔗糖 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0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酱油 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0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添加剂，吃着更放心</a:t>
              </a:r>
              <a:endParaRPr lang="en-US" altLang="zh-CN" sz="5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>
                <a:lnSpc>
                  <a:spcPct val="110000"/>
                </a:lnSpc>
              </a:pPr>
              <a:r>
                <a:rPr lang="en-US" altLang="zh-CN" sz="7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</a:rPr>
                <a:t>· </a:t>
              </a:r>
              <a:r>
                <a:rPr lang="zh-CN" altLang="en-US" sz="700" b="1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</a:rPr>
                <a:t>口感好</a:t>
              </a:r>
              <a:endParaRPr lang="en-US" altLang="zh-CN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  <a:p>
              <a:pPr indent="0" algn="l" fontAlgn="auto">
                <a:lnSpc>
                  <a:spcPct val="110000"/>
                </a:lnSpc>
                <a:buClrTx/>
                <a:buSzTx/>
                <a:buNone/>
              </a:pP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经过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36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小时以上软化培育的发芽糙米，米皮软软的有点</a:t>
              </a:r>
              <a:r>
                <a:rPr lang="en-US" altLang="zh-CN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Q</a:t>
              </a:r>
              <a:r>
                <a:rPr lang="zh-CN" altLang="en-US" sz="700" dirty="0">
                  <a:solidFill>
                    <a:srgbClr val="9F8248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Regular" panose="020B0500000000000000" charset="-122"/>
                  <a:sym typeface="+mn-ea"/>
                </a:rPr>
                <a:t>，香软弹牙有嚼劲</a:t>
              </a:r>
              <a:endParaRPr lang="zh-CN" altLang="en-US" sz="700" dirty="0">
                <a:solidFill>
                  <a:srgbClr val="9F8248"/>
                </a:solidFill>
                <a:latin typeface="微软雅黑" panose="020B0503020204020204" charset="-122"/>
                <a:ea typeface="微软雅黑" panose="020B0503020204020204" charset="-122"/>
                <a:cs typeface="思源黑体 CN Regular" panose="020B0500000000000000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93720" y="951230"/>
            <a:ext cx="6167120" cy="1198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7200" b="1">
                <a:solidFill>
                  <a:srgbClr val="002060"/>
                </a:solidFill>
              </a:rPr>
              <a:t>第</a:t>
            </a:r>
            <a:r>
              <a:rPr lang="zh-CN" altLang="en-US" sz="7200" b="1">
                <a:solidFill>
                  <a:srgbClr val="002060"/>
                </a:solidFill>
              </a:rPr>
              <a:t>四款</a:t>
            </a:r>
            <a:endParaRPr lang="zh-CN" altLang="en-US" sz="7200" b="1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582160" y="5102225"/>
            <a:ext cx="3439795" cy="3371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36195" fontAlgn="auto">
              <a:spcBef>
                <a:spcPts val="600"/>
              </a:spcBef>
            </a:pP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零售价：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458</a:t>
            </a:r>
            <a:r>
              <a:rPr lang="zh-CN" altLang="en-US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270</a:t>
            </a:r>
            <a:r>
              <a:rPr lang="zh-CN" altLang="en-US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r>
              <a:rPr lang="en-US" altLang="zh-CN" sz="1600" kern="1500" spc="5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endParaRPr lang="zh-CN" altLang="en-US" sz="1600" b="1" kern="1500" spc="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94455" y="2394585"/>
            <a:ext cx="4566285" cy="772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3600" b="1" dirty="0">
                <a:latin typeface="微软雅黑" panose="020B0503020204020204" charset="-122"/>
                <a:sym typeface="+mn-ea"/>
              </a:rPr>
              <a:t>磨出</a:t>
            </a:r>
            <a:r>
              <a:rPr lang="zh-CN" sz="3600" b="1" dirty="0">
                <a:latin typeface="微软雅黑" panose="020B0503020204020204" charset="-122"/>
                <a:sym typeface="+mn-ea"/>
              </a:rPr>
              <a:t>好事端午礼盒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2835275" y="3574415"/>
            <a:ext cx="6685280" cy="8496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手磨咖啡机*1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意式拼配咖啡豆*1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玻璃保鲜便携豆罐*1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龙年咖啡杯*1诸事皆宜书夹*1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五芳斋粽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x4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087299" y="1429213"/>
            <a:ext cx="2659737" cy="501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22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配置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en-US" altLang="zh-CN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手磨咖啡机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endParaRPr lang="en-US" altLang="zh-CN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意式拼配咖啡豆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袋（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</a:t>
            </a:r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克）</a:t>
            </a:r>
            <a:endParaRPr lang="en-US" altLang="zh-CN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25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玻璃保鲜便携豆罐</a:t>
            </a:r>
            <a:r>
              <a:rPr lang="en-US" altLang="zh-CN" sz="1225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endParaRPr lang="en-US" altLang="zh-CN" sz="1225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25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龙年咖啡杯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endParaRPr lang="en-US" altLang="zh-CN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25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诸事皆宜书夹</a:t>
            </a:r>
            <a:r>
              <a:rPr lang="en-US" altLang="zh-CN" sz="1225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endParaRPr lang="en-US" altLang="zh-CN" sz="1225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28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五芳斋粽</a:t>
            </a:r>
            <a:r>
              <a:rPr lang="en-US" altLang="zh-CN" sz="128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x4</a:t>
            </a:r>
            <a:r>
              <a:rPr lang="zh-CN" altLang="en-US" sz="128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</a:t>
            </a:r>
            <a:r>
              <a:rPr lang="en-US" altLang="zh-CN" sz="128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128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口味选择）</a:t>
            </a:r>
            <a:endParaRPr lang="zh-CN" altLang="en-US" sz="128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五芳猪肉粽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en-US" altLang="zh-CN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润香豆沙粽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*120g</a:t>
            </a:r>
            <a:endParaRPr lang="en-US" altLang="zh-CN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蛋黄猪肉粽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en-US" altLang="zh-CN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新疆红枣粽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*100g</a:t>
            </a:r>
            <a:endParaRPr lang="zh-CN" altLang="en-US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en-US" altLang="zh-CN" sz="1225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25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精装</a:t>
            </a:r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礼盒手提袋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</a:t>
            </a:r>
            <a:endParaRPr lang="en-US" altLang="zh-CN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225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2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</a:t>
            </a:r>
            <a:endParaRPr lang="zh-CN" altLang="en-US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榉木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黑瓷机芯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骨瓷</a:t>
            </a:r>
            <a:r>
              <a:rPr lang="en-US" altLang="zh-CN" sz="1225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--</a:t>
            </a:r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食品级</a:t>
            </a:r>
            <a:r>
              <a:rPr lang="zh-CN" altLang="en-US" sz="1225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硅胶</a:t>
            </a:r>
            <a:r>
              <a:rPr lang="en-US" altLang="zh-CN" sz="1225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endParaRPr lang="en-US" altLang="zh-CN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225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2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尺寸</a:t>
            </a:r>
            <a:endParaRPr lang="zh-CN" altLang="en-US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礼盒：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247*346*100</a:t>
            </a:r>
            <a:r>
              <a:rPr lang="en-US" altLang="zh-CN" sz="122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mm</a:t>
            </a:r>
            <a:endParaRPr lang="en-US" altLang="zh-CN" sz="1225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 altLang="zh-CN" sz="1225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2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品牌</a:t>
            </a:r>
            <a:r>
              <a:rPr lang="zh-CN" altLang="en-US" sz="1225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青锦</a:t>
            </a:r>
            <a:endParaRPr lang="zh-CN" altLang="en-US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企业定制</a:t>
            </a:r>
            <a:r>
              <a:rPr lang="en-US" altLang="zh-CN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</a:t>
            </a:r>
            <a:r>
              <a:rPr lang="zh-CN" altLang="en-US" sz="1225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免费</a:t>
            </a:r>
            <a:endParaRPr lang="en-US" altLang="zh-CN" sz="1225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22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为高端场景</a:t>
            </a:r>
            <a:r>
              <a:rPr lang="zh-CN" altLang="en-US" sz="1225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呈现</a:t>
            </a:r>
            <a:r>
              <a:rPr lang="zh-CN" altLang="en-US" sz="1225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225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赠送</a:t>
            </a:r>
            <a:r>
              <a:rPr lang="zh-CN" altLang="en-US" sz="122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重要</a:t>
            </a:r>
            <a:r>
              <a:rPr lang="zh-CN" altLang="en-US" sz="1225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人士、高端</a:t>
            </a:r>
            <a:r>
              <a:rPr lang="zh-CN" altLang="en-US" sz="122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私人</a:t>
            </a:r>
            <a:r>
              <a:rPr lang="zh-CN" altLang="en-US" sz="1225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赠送</a:t>
            </a:r>
            <a:r>
              <a:rPr lang="en-US" altLang="zh-CN" sz="1225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225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高端</a:t>
            </a:r>
            <a:r>
              <a:rPr lang="zh-CN" altLang="en-US" sz="1225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随手礼</a:t>
            </a:r>
            <a:endParaRPr lang="zh-CN" altLang="en-US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225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zh-CN" altLang="en-US" sz="1225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91361" y="713640"/>
            <a:ext cx="16052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磨出好事</a:t>
            </a:r>
            <a:endParaRPr lang="zh-CN" altLang="en-US" sz="2800" b="1" dirty="0" smtClean="0">
              <a:solidFill>
                <a:schemeClr val="accent6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5761" y="940065"/>
            <a:ext cx="8662869" cy="5405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695,&quot;width&quot;:2722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ISLIDE.ICON" val="#106642;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PLACING_PICTURE_USER_VIEWPORT" val="{&quot;height&quot;:10800,&quot;width&quot;:8102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UNIT_PLACING_PICTURE_USER_VIEWPORT" val="{&quot;height&quot;:10965,&quot;width&quot;:19500}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92.xml><?xml version="1.0" encoding="utf-8"?>
<p:tagLst xmlns:p="http://schemas.openxmlformats.org/presentationml/2006/main">
  <p:tag name="KSO_WM_UNIT_PLACING_PICTURE_USER_VIEWPORT" val="{&quot;height&quot;:10965,&quot;width&quot;:19500}"/>
</p:tagLst>
</file>

<file path=ppt/tags/tag93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94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95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96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97.xml><?xml version="1.0" encoding="utf-8"?>
<p:tagLst xmlns:p="http://schemas.openxmlformats.org/presentationml/2006/main">
  <p:tag name="ISLIDE.ICON" val="#106642;"/>
</p:tagLst>
</file>

<file path=ppt/tags/tag98.xml><?xml version="1.0" encoding="utf-8"?>
<p:tagLst xmlns:p="http://schemas.openxmlformats.org/presentationml/2006/main">
  <p:tag name="KSO_WPP_MARK_KEY" val="50e33762-b9b9-4a65-b8be-e1147f6f7955"/>
  <p:tag name="COMMONDATA" val="eyJoZGlkIjoiOTYxNzVkZjJjODUyZGYxMjdmZDRiYjk4MGU0NTY2MDgifQ=="/>
  <p:tag name="commondata" val="eyJoZGlkIjoiZDA4YmM5NmFkZGQxZDY2NDMxM2IyM2U1YTE4MjAxN2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3648</Words>
  <Application>WPS 演示</Application>
  <PresentationFormat>宽屏</PresentationFormat>
  <Paragraphs>474</Paragraphs>
  <Slides>32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3" baseType="lpstr">
      <vt:lpstr>Arial</vt:lpstr>
      <vt:lpstr>宋体</vt:lpstr>
      <vt:lpstr>Wingdings</vt:lpstr>
      <vt:lpstr>思源黑体 CN Normal</vt:lpstr>
      <vt:lpstr>思源黑体 CN Medium</vt:lpstr>
      <vt:lpstr>微软雅黑</vt:lpstr>
      <vt:lpstr>字魂143号-狂傲行书</vt:lpstr>
      <vt:lpstr>思源宋体 CN Heavy</vt:lpstr>
      <vt:lpstr>思源黑体 CN Bold</vt:lpstr>
      <vt:lpstr>黑体</vt:lpstr>
      <vt:lpstr>Arial</vt:lpstr>
      <vt:lpstr>微软雅黑 Light</vt:lpstr>
      <vt:lpstr>等线</vt:lpstr>
      <vt:lpstr>Arial Unicode MS</vt:lpstr>
      <vt:lpstr>等线 Light</vt:lpstr>
      <vt:lpstr>Calibri</vt:lpstr>
      <vt:lpstr>楷体</vt:lpstr>
      <vt:lpstr>Times New Roman</vt:lpstr>
      <vt:lpstr>思源黑体 CN Regular</vt:lpstr>
      <vt:lpstr>印品雅宋简 中黑体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孙丽｜设计｜杰中杰礼品网</cp:lastModifiedBy>
  <cp:revision>36</cp:revision>
  <dcterms:created xsi:type="dcterms:W3CDTF">2022-11-30T07:12:00Z</dcterms:created>
  <dcterms:modified xsi:type="dcterms:W3CDTF">2024-04-24T03:23:58Z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F849772F59754C2EB38F27467E8CD285_12</vt:lpwstr>
  </property>
  <property fmtid="{D5CDD505-2E9C-101B-9397-08002B2CF9AE}" pid="3" name="KSOProductBuildVer">
    <vt:lpwstr>2052-12.1.0.16417</vt:lpwstr>
  </property>
</Properties>
</file>