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9" r:id="rId3"/>
    <p:sldId id="308" r:id="rId4"/>
    <p:sldId id="307" r:id="rId5"/>
    <p:sldId id="306" r:id="rId6"/>
    <p:sldId id="309" r:id="rId7"/>
    <p:sldId id="310" r:id="rId8"/>
    <p:sldId id="311" r:id="rId9"/>
    <p:sldId id="312" r:id="rId10"/>
    <p:sldId id="313" r:id="rId11"/>
    <p:sldId id="314" r:id="rId12"/>
    <p:sldId id="315" r:id="rId13"/>
    <p:sldId id="316" r:id="rId14"/>
    <p:sldId id="317" r:id="rId15"/>
    <p:sldId id="318" r:id="rId16"/>
    <p:sldId id="319" r:id="rId17"/>
    <p:sldId id="330" r:id="rId18"/>
    <p:sldId id="331" r:id="rId19"/>
    <p:sldId id="332" r:id="rId20"/>
    <p:sldId id="340" r:id="rId21"/>
    <p:sldId id="341" r:id="rId22"/>
    <p:sldId id="297" r:id="rId23"/>
    <p:sldId id="292" r:id="rId24"/>
    <p:sldId id="293" r:id="rId25"/>
    <p:sldId id="294" r:id="rId26"/>
    <p:sldId id="295" r:id="rId27"/>
    <p:sldId id="296" r:id="rId28"/>
    <p:sldId id="260" r:id="rId29"/>
  </p:sldIdLst>
  <p:sldSz cx="12192000" cy="6858000"/>
  <p:notesSz cx="6858000" cy="9144000"/>
  <p:custDataLst>
    <p:tags r:id="rId33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94" userDrawn="1">
          <p15:clr>
            <a:srgbClr val="A4A3A4"/>
          </p15:clr>
        </p15:guide>
        <p15:guide id="2" pos="387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96969"/>
    <a:srgbClr val="939393"/>
    <a:srgbClr val="D19F62"/>
    <a:srgbClr val="063C54"/>
    <a:srgbClr val="4BB5CB"/>
    <a:srgbClr val="F0FA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7" d="100"/>
          <a:sy n="87" d="100"/>
        </p:scale>
        <p:origin x="528" y="48"/>
      </p:cViewPr>
      <p:guideLst>
        <p:guide orient="horz" pos="2194"/>
        <p:guide pos="387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3" Type="http://schemas.openxmlformats.org/officeDocument/2006/relationships/tags" Target="tags/tag110.xml"/><Relationship Id="rId32" Type="http://schemas.openxmlformats.org/officeDocument/2006/relationships/tableStyles" Target="tableStyles.xml"/><Relationship Id="rId31" Type="http://schemas.openxmlformats.org/officeDocument/2006/relationships/viewProps" Target="viewProps.xml"/><Relationship Id="rId30" Type="http://schemas.openxmlformats.org/officeDocument/2006/relationships/presProps" Target="presProps.xml"/><Relationship Id="rId3" Type="http://schemas.openxmlformats.org/officeDocument/2006/relationships/slide" Target="slides/slide1.xml"/><Relationship Id="rId29" Type="http://schemas.openxmlformats.org/officeDocument/2006/relationships/slide" Target="slides/slide27.xml"/><Relationship Id="rId28" Type="http://schemas.openxmlformats.org/officeDocument/2006/relationships/slide" Target="slides/slide26.xml"/><Relationship Id="rId27" Type="http://schemas.openxmlformats.org/officeDocument/2006/relationships/slide" Target="slides/slide25.xml"/><Relationship Id="rId26" Type="http://schemas.openxmlformats.org/officeDocument/2006/relationships/slide" Target="slides/slide24.xml"/><Relationship Id="rId25" Type="http://schemas.openxmlformats.org/officeDocument/2006/relationships/slide" Target="slides/slide23.xml"/><Relationship Id="rId24" Type="http://schemas.openxmlformats.org/officeDocument/2006/relationships/slide" Target="slides/slide22.xml"/><Relationship Id="rId23" Type="http://schemas.openxmlformats.org/officeDocument/2006/relationships/slide" Target="slides/slide21.xml"/><Relationship Id="rId22" Type="http://schemas.openxmlformats.org/officeDocument/2006/relationships/slide" Target="slides/slide20.xml"/><Relationship Id="rId21" Type="http://schemas.openxmlformats.org/officeDocument/2006/relationships/slide" Target="slides/slide19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8524-8A64-414E-9ECF-85C5A2887C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A735-B49D-407A-8399-00B4CCFE8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8524-8A64-414E-9ECF-85C5A2887C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A735-B49D-407A-8399-00B4CCFE8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8524-8A64-414E-9ECF-85C5A2887C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A735-B49D-407A-8399-00B4CCFE8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8524-8A64-414E-9ECF-85C5A2887C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A735-B49D-407A-8399-00B4CCFE8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8524-8A64-414E-9ECF-85C5A2887C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A735-B49D-407A-8399-00B4CCFE8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8524-8A64-414E-9ECF-85C5A2887C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A735-B49D-407A-8399-00B4CCFE8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8524-8A64-414E-9ECF-85C5A2887C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A735-B49D-407A-8399-00B4CCFE8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8524-8A64-414E-9ECF-85C5A2887C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A735-B49D-407A-8399-00B4CCFE8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8524-8A64-414E-9ECF-85C5A2887C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A735-B49D-407A-8399-00B4CCFE8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8524-8A64-414E-9ECF-85C5A2887C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A735-B49D-407A-8399-00B4CCFE8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4B8524-8A64-414E-9ECF-85C5A2887C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F6A735-B49D-407A-8399-00B4CCFE8C59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4B8524-8A64-414E-9ECF-85C5A2887CC1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F6A735-B49D-407A-8399-00B4CCFE8C59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0.png"/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image" Target="../media/image1.png"/><Relationship Id="rId3" Type="http://schemas.openxmlformats.org/officeDocument/2006/relationships/tags" Target="../tags/tag45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1.png"/><Relationship Id="rId6" Type="http://schemas.openxmlformats.org/officeDocument/2006/relationships/tags" Target="../tags/tag52.xml"/><Relationship Id="rId5" Type="http://schemas.openxmlformats.org/officeDocument/2006/relationships/image" Target="../media/image1.png"/><Relationship Id="rId4" Type="http://schemas.openxmlformats.org/officeDocument/2006/relationships/tags" Target="../tags/tag51.xml"/><Relationship Id="rId3" Type="http://schemas.openxmlformats.org/officeDocument/2006/relationships/tags" Target="../tags/tag50.xml"/><Relationship Id="rId2" Type="http://schemas.openxmlformats.org/officeDocument/2006/relationships/tags" Target="../tags/tag49.xml"/><Relationship Id="rId1" Type="http://schemas.openxmlformats.org/officeDocument/2006/relationships/tags" Target="../tags/tag48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image" Target="../media/image12.png"/><Relationship Id="rId1" Type="http://schemas.openxmlformats.org/officeDocument/2006/relationships/tags" Target="../tags/tag53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6" Type="http://schemas.openxmlformats.org/officeDocument/2006/relationships/tags" Target="../tags/tag62.xml"/><Relationship Id="rId5" Type="http://schemas.openxmlformats.org/officeDocument/2006/relationships/image" Target="../media/image1.png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4.png"/><Relationship Id="rId6" Type="http://schemas.openxmlformats.org/officeDocument/2006/relationships/tags" Target="../tags/tag67.xml"/><Relationship Id="rId5" Type="http://schemas.openxmlformats.org/officeDocument/2006/relationships/image" Target="../media/image1.png"/><Relationship Id="rId4" Type="http://schemas.openxmlformats.org/officeDocument/2006/relationships/tags" Target="../tags/tag66.xml"/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6" Type="http://schemas.openxmlformats.org/officeDocument/2006/relationships/tags" Target="../tags/tag72.xml"/><Relationship Id="rId5" Type="http://schemas.openxmlformats.org/officeDocument/2006/relationships/tags" Target="../tags/tag71.xml"/><Relationship Id="rId4" Type="http://schemas.openxmlformats.org/officeDocument/2006/relationships/tags" Target="../tags/tag70.xml"/><Relationship Id="rId3" Type="http://schemas.openxmlformats.org/officeDocument/2006/relationships/tags" Target="../tags/tag69.xml"/><Relationship Id="rId2" Type="http://schemas.openxmlformats.org/officeDocument/2006/relationships/image" Target="../media/image15.jpeg"/><Relationship Id="rId1" Type="http://schemas.openxmlformats.org/officeDocument/2006/relationships/tags" Target="../tags/tag68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6" Type="http://schemas.openxmlformats.org/officeDocument/2006/relationships/tags" Target="../tags/tag77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3" Type="http://schemas.openxmlformats.org/officeDocument/2006/relationships/tags" Target="../tags/tag74.xml"/><Relationship Id="rId2" Type="http://schemas.openxmlformats.org/officeDocument/2006/relationships/image" Target="../media/image16.png"/><Relationship Id="rId1" Type="http://schemas.openxmlformats.org/officeDocument/2006/relationships/tags" Target="../tags/tag73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6" Type="http://schemas.openxmlformats.org/officeDocument/2006/relationships/tags" Target="../tags/tag82.xml"/><Relationship Id="rId5" Type="http://schemas.openxmlformats.org/officeDocument/2006/relationships/tags" Target="../tags/tag81.xml"/><Relationship Id="rId4" Type="http://schemas.openxmlformats.org/officeDocument/2006/relationships/tags" Target="../tags/tag80.xml"/><Relationship Id="rId3" Type="http://schemas.openxmlformats.org/officeDocument/2006/relationships/tags" Target="../tags/tag79.xml"/><Relationship Id="rId2" Type="http://schemas.openxmlformats.org/officeDocument/2006/relationships/image" Target="../media/image17.png"/><Relationship Id="rId1" Type="http://schemas.openxmlformats.org/officeDocument/2006/relationships/tags" Target="../tags/tag78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6" Type="http://schemas.openxmlformats.org/officeDocument/2006/relationships/tags" Target="../tags/tag87.xml"/><Relationship Id="rId5" Type="http://schemas.openxmlformats.org/officeDocument/2006/relationships/tags" Target="../tags/tag86.xml"/><Relationship Id="rId4" Type="http://schemas.openxmlformats.org/officeDocument/2006/relationships/tags" Target="../tags/tag85.xml"/><Relationship Id="rId3" Type="http://schemas.openxmlformats.org/officeDocument/2006/relationships/tags" Target="../tags/tag84.xml"/><Relationship Id="rId2" Type="http://schemas.openxmlformats.org/officeDocument/2006/relationships/image" Target="../media/image18.png"/><Relationship Id="rId1" Type="http://schemas.openxmlformats.org/officeDocument/2006/relationships/tags" Target="../tags/tag83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6" Type="http://schemas.openxmlformats.org/officeDocument/2006/relationships/tags" Target="../tags/tag92.xml"/><Relationship Id="rId5" Type="http://schemas.openxmlformats.org/officeDocument/2006/relationships/tags" Target="../tags/tag91.xml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image" Target="../media/image19.png"/><Relationship Id="rId1" Type="http://schemas.openxmlformats.org/officeDocument/2006/relationships/tags" Target="../tags/tag88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2.png"/><Relationship Id="rId6" Type="http://schemas.openxmlformats.org/officeDocument/2006/relationships/tags" Target="../tags/tag8.xml"/><Relationship Id="rId5" Type="http://schemas.openxmlformats.org/officeDocument/2006/relationships/image" Target="../media/image1.png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6" Type="http://schemas.openxmlformats.org/officeDocument/2006/relationships/tags" Target="../tags/tag97.xml"/><Relationship Id="rId5" Type="http://schemas.openxmlformats.org/officeDocument/2006/relationships/tags" Target="../tags/tag96.xml"/><Relationship Id="rId4" Type="http://schemas.openxmlformats.org/officeDocument/2006/relationships/tags" Target="../tags/tag95.xml"/><Relationship Id="rId3" Type="http://schemas.openxmlformats.org/officeDocument/2006/relationships/tags" Target="../tags/tag94.xml"/><Relationship Id="rId2" Type="http://schemas.openxmlformats.org/officeDocument/2006/relationships/image" Target="../media/image20.png"/><Relationship Id="rId1" Type="http://schemas.openxmlformats.org/officeDocument/2006/relationships/tags" Target="../tags/tag93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.xml"/><Relationship Id="rId7" Type="http://schemas.openxmlformats.org/officeDocument/2006/relationships/image" Target="../media/image1.png"/><Relationship Id="rId6" Type="http://schemas.openxmlformats.org/officeDocument/2006/relationships/tags" Target="../tags/tag101.xml"/><Relationship Id="rId5" Type="http://schemas.openxmlformats.org/officeDocument/2006/relationships/tags" Target="../tags/tag100.xml"/><Relationship Id="rId4" Type="http://schemas.openxmlformats.org/officeDocument/2006/relationships/image" Target="../media/image22.png"/><Relationship Id="rId3" Type="http://schemas.openxmlformats.org/officeDocument/2006/relationships/tags" Target="../tags/tag99.xml"/><Relationship Id="rId2" Type="http://schemas.openxmlformats.org/officeDocument/2006/relationships/image" Target="../media/image21.png"/><Relationship Id="rId1" Type="http://schemas.openxmlformats.org/officeDocument/2006/relationships/tags" Target="../tags/tag98.xml"/></Relationships>
</file>

<file path=ppt/slides/_rels/slide2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1.png"/><Relationship Id="rId3" Type="http://schemas.openxmlformats.org/officeDocument/2006/relationships/tags" Target="../tags/tag103.xml"/><Relationship Id="rId2" Type="http://schemas.openxmlformats.org/officeDocument/2006/relationships/image" Target="../media/image21.png"/><Relationship Id="rId1" Type="http://schemas.openxmlformats.org/officeDocument/2006/relationships/tags" Target="../tags/tag102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2" Type="http://schemas.openxmlformats.org/officeDocument/2006/relationships/tags" Target="../tags/tag104.xml"/><Relationship Id="rId1" Type="http://schemas.openxmlformats.org/officeDocument/2006/relationships/image" Target="../media/image23.png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2" Type="http://schemas.openxmlformats.org/officeDocument/2006/relationships/tags" Target="../tags/tag105.xml"/><Relationship Id="rId1" Type="http://schemas.openxmlformats.org/officeDocument/2006/relationships/image" Target="../media/image24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5.png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1.png"/><Relationship Id="rId2" Type="http://schemas.openxmlformats.org/officeDocument/2006/relationships/tags" Target="../tags/tag106.xml"/><Relationship Id="rId1" Type="http://schemas.openxmlformats.org/officeDocument/2006/relationships/image" Target="../media/image26.png"/></Relationships>
</file>

<file path=ppt/slides/_rels/slide2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tags" Target="../tags/tag109.xml"/><Relationship Id="rId3" Type="http://schemas.openxmlformats.org/officeDocument/2006/relationships/image" Target="../media/image1.png"/><Relationship Id="rId2" Type="http://schemas.openxmlformats.org/officeDocument/2006/relationships/tags" Target="../tags/tag108.xml"/><Relationship Id="rId1" Type="http://schemas.openxmlformats.org/officeDocument/2006/relationships/tags" Target="../tags/tag10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3.png"/><Relationship Id="rId6" Type="http://schemas.openxmlformats.org/officeDocument/2006/relationships/tags" Target="../tags/tag13.xml"/><Relationship Id="rId5" Type="http://schemas.openxmlformats.org/officeDocument/2006/relationships/image" Target="../media/image1.png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/Relationships>
</file>

<file path=ppt/slides/_rels/slide4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1.png"/><Relationship Id="rId4" Type="http://schemas.openxmlformats.org/officeDocument/2006/relationships/tags" Target="../tags/tag17.xml"/><Relationship Id="rId3" Type="http://schemas.openxmlformats.org/officeDocument/2006/relationships/tags" Target="../tags/tag16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5.png"/><Relationship Id="rId6" Type="http://schemas.openxmlformats.org/officeDocument/2006/relationships/tags" Target="../tags/tag22.xml"/><Relationship Id="rId5" Type="http://schemas.openxmlformats.org/officeDocument/2006/relationships/image" Target="../media/image1.png"/><Relationship Id="rId4" Type="http://schemas.openxmlformats.org/officeDocument/2006/relationships/tags" Target="../tags/tag2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6.png"/><Relationship Id="rId6" Type="http://schemas.openxmlformats.org/officeDocument/2006/relationships/tags" Target="../tags/tag27.xml"/><Relationship Id="rId5" Type="http://schemas.openxmlformats.org/officeDocument/2006/relationships/image" Target="../media/image1.png"/><Relationship Id="rId4" Type="http://schemas.openxmlformats.org/officeDocument/2006/relationships/tags" Target="../tags/tag26.xml"/><Relationship Id="rId3" Type="http://schemas.openxmlformats.org/officeDocument/2006/relationships/tags" Target="../tags/tag25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6" Type="http://schemas.openxmlformats.org/officeDocument/2006/relationships/tags" Target="../tags/tag32.xml"/><Relationship Id="rId5" Type="http://schemas.openxmlformats.org/officeDocument/2006/relationships/image" Target="../media/image1.png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tags" Target="../tags/tag2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1.png"/><Relationship Id="rId6" Type="http://schemas.openxmlformats.org/officeDocument/2006/relationships/tags" Target="../tags/tag37.xml"/><Relationship Id="rId5" Type="http://schemas.openxmlformats.org/officeDocument/2006/relationships/tags" Target="../tags/tag36.xml"/><Relationship Id="rId4" Type="http://schemas.openxmlformats.org/officeDocument/2006/relationships/tags" Target="../tags/tag35.xml"/><Relationship Id="rId3" Type="http://schemas.openxmlformats.org/officeDocument/2006/relationships/tags" Target="../tags/tag34.xml"/><Relationship Id="rId2" Type="http://schemas.openxmlformats.org/officeDocument/2006/relationships/image" Target="../media/image8.png"/><Relationship Id="rId1" Type="http://schemas.openxmlformats.org/officeDocument/2006/relationships/tags" Target="../tags/tag33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image" Target="../media/image9.png"/><Relationship Id="rId6" Type="http://schemas.openxmlformats.org/officeDocument/2006/relationships/tags" Target="../tags/tag42.xml"/><Relationship Id="rId5" Type="http://schemas.openxmlformats.org/officeDocument/2006/relationships/image" Target="../media/image1.png"/><Relationship Id="rId4" Type="http://schemas.openxmlformats.org/officeDocument/2006/relationships/tags" Target="../tags/tag41.xml"/><Relationship Id="rId3" Type="http://schemas.openxmlformats.org/officeDocument/2006/relationships/tags" Target="../tags/tag40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9F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任意多边形 27"/>
          <p:cNvSpPr/>
          <p:nvPr/>
        </p:nvSpPr>
        <p:spPr>
          <a:xfrm>
            <a:off x="0" y="0"/>
            <a:ext cx="9715500" cy="6858000"/>
          </a:xfrm>
          <a:custGeom>
            <a:avLst/>
            <a:gdLst>
              <a:gd name="connsiteX0" fmla="*/ 0 w 9715500"/>
              <a:gd name="connsiteY0" fmla="*/ 0 h 6858000"/>
              <a:gd name="connsiteX1" fmla="*/ 2499035 w 9715500"/>
              <a:gd name="connsiteY1" fmla="*/ 0 h 6858000"/>
              <a:gd name="connsiteX2" fmla="*/ 9715500 w 9715500"/>
              <a:gd name="connsiteY2" fmla="*/ 6858000 h 6858000"/>
              <a:gd name="connsiteX3" fmla="*/ 0 w 97155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15500" h="6858000">
                <a:moveTo>
                  <a:pt x="0" y="0"/>
                </a:moveTo>
                <a:lnTo>
                  <a:pt x="2499035" y="0"/>
                </a:lnTo>
                <a:lnTo>
                  <a:pt x="97155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63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1033531" y="1214503"/>
            <a:ext cx="10124939" cy="4002266"/>
          </a:xfrm>
          <a:prstGeom prst="rect">
            <a:avLst/>
          </a:prstGeom>
          <a:noFill/>
          <a:ln w="317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Medium" panose="020B06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273007" y="4377306"/>
            <a:ext cx="10095162" cy="180854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noFill/>
            <a:prstDash val="solid"/>
            <a:miter lim="800000"/>
          </a:ln>
          <a:effectLst>
            <a:softEdge rad="635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Medium" panose="020B06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267326" y="1452344"/>
            <a:ext cx="9657348" cy="3953312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Medium" panose="020B06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2620646" y="3428767"/>
            <a:ext cx="7010399" cy="435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40000"/>
              </a:lnSpc>
            </a:pPr>
            <a:r>
              <a:rPr lang="zh-CN" altLang="en-US" sz="1600" dirty="0" smtClean="0">
                <a:solidFill>
                  <a:schemeClr val="bg2">
                    <a:lumMod val="10000"/>
                  </a:schemeClr>
                </a:solidFill>
                <a:latin typeface="思源宋体 CN Heavy" panose="02020900000000000000" charset="-122"/>
                <a:ea typeface="思源宋体 CN Heavy" panose="02020900000000000000" charset="-122"/>
                <a:sym typeface="思源黑体 CN Normal" panose="020B0400000000000000" pitchFamily="34" charset="-122"/>
              </a:rPr>
              <a:t>杰中杰提供</a:t>
            </a:r>
            <a:endParaRPr lang="zh-CN" altLang="en-US" sz="1600" dirty="0" smtClean="0">
              <a:solidFill>
                <a:schemeClr val="bg2">
                  <a:lumMod val="10000"/>
                </a:schemeClr>
              </a:solidFill>
              <a:latin typeface="思源宋体 CN Heavy" panose="02020900000000000000" charset="-122"/>
              <a:ea typeface="思源宋体 CN Heavy" panose="02020900000000000000" charset="-122"/>
              <a:sym typeface="思源黑体 CN Normal" panose="020B0400000000000000" pitchFamily="34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140200" y="4728845"/>
            <a:ext cx="3703320" cy="407670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lstStyle/>
          <a:p>
            <a:pPr>
              <a:lnSpc>
                <a:spcPct val="140000"/>
              </a:lnSpc>
            </a:pP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北京杰成东方贸易有限公司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  </a:t>
            </a:r>
            <a:r>
              <a:rPr lang="zh-CN" altLang="en-US" sz="1200" dirty="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马晓月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  </a:t>
            </a:r>
            <a:r>
              <a:rPr lang="en-US" altLang="zh-CN" sz="1200" dirty="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  <a:sym typeface="+mn-ea"/>
              </a:rPr>
              <a:t>13810684992</a:t>
            </a:r>
            <a:endParaRPr lang="en-US" altLang="zh-CN" sz="1200" dirty="0">
              <a:solidFill>
                <a:schemeClr val="bg2">
                  <a:lumMod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1325611" y="283477"/>
            <a:ext cx="516029" cy="159676"/>
            <a:chOff x="11325611" y="283477"/>
            <a:chExt cx="516029" cy="159676"/>
          </a:xfrm>
        </p:grpSpPr>
        <p:sp>
          <p:nvSpPr>
            <p:cNvPr id="31" name="圆角矩形 30"/>
            <p:cNvSpPr/>
            <p:nvPr/>
          </p:nvSpPr>
          <p:spPr>
            <a:xfrm flipV="1">
              <a:off x="11325611" y="283477"/>
              <a:ext cx="516029" cy="457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  <p:sp>
          <p:nvSpPr>
            <p:cNvPr id="32" name="圆角矩形 31"/>
            <p:cNvSpPr/>
            <p:nvPr/>
          </p:nvSpPr>
          <p:spPr>
            <a:xfrm flipV="1">
              <a:off x="11525716" y="397434"/>
              <a:ext cx="315924" cy="45719"/>
            </a:xfrm>
            <a:prstGeom prst="roundRect">
              <a:avLst>
                <a:gd name="adj" fmla="val 5000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noAutofit/>
            </a:bodyPr>
            <a:lstStyle/>
            <a:p>
              <a:pPr algn="ctr"/>
              <a:endParaRPr lang="zh-CN" altLang="en-US"/>
            </a:p>
          </p:txBody>
        </p:sp>
      </p:grpSp>
      <p:grpSp>
        <p:nvGrpSpPr>
          <p:cNvPr id="36" name="组合 35"/>
          <p:cNvGrpSpPr/>
          <p:nvPr/>
        </p:nvGrpSpPr>
        <p:grpSpPr>
          <a:xfrm>
            <a:off x="457377" y="6191769"/>
            <a:ext cx="576154" cy="248634"/>
            <a:chOff x="481647" y="6360480"/>
            <a:chExt cx="479426" cy="206892"/>
          </a:xfrm>
        </p:grpSpPr>
        <p:sp>
          <p:nvSpPr>
            <p:cNvPr id="33" name="chevron-upwards-arrow_17507"/>
            <p:cNvSpPr/>
            <p:nvPr/>
          </p:nvSpPr>
          <p:spPr>
            <a:xfrm rot="5400000">
              <a:off x="754337" y="6360636"/>
              <a:ext cx="206892" cy="206580"/>
            </a:xfrm>
            <a:custGeom>
              <a:avLst/>
              <a:gdLst>
                <a:gd name="T0" fmla="*/ 2247 w 4494"/>
                <a:gd name="T1" fmla="*/ 0 h 4494"/>
                <a:gd name="T2" fmla="*/ 0 w 4494"/>
                <a:gd name="T3" fmla="*/ 2247 h 4494"/>
                <a:gd name="T4" fmla="*/ 2247 w 4494"/>
                <a:gd name="T5" fmla="*/ 4494 h 4494"/>
                <a:gd name="T6" fmla="*/ 4494 w 4494"/>
                <a:gd name="T7" fmla="*/ 2247 h 4494"/>
                <a:gd name="T8" fmla="*/ 2247 w 4494"/>
                <a:gd name="T9" fmla="*/ 0 h 4494"/>
                <a:gd name="T10" fmla="*/ 3619 w 4494"/>
                <a:gd name="T11" fmla="*/ 2991 h 4494"/>
                <a:gd name="T12" fmla="*/ 3503 w 4494"/>
                <a:gd name="T13" fmla="*/ 3039 h 4494"/>
                <a:gd name="T14" fmla="*/ 3386 w 4494"/>
                <a:gd name="T15" fmla="*/ 2991 h 4494"/>
                <a:gd name="T16" fmla="*/ 2247 w 4494"/>
                <a:gd name="T17" fmla="*/ 1852 h 4494"/>
                <a:gd name="T18" fmla="*/ 1108 w 4494"/>
                <a:gd name="T19" fmla="*/ 2991 h 4494"/>
                <a:gd name="T20" fmla="*/ 876 w 4494"/>
                <a:gd name="T21" fmla="*/ 2991 h 4494"/>
                <a:gd name="T22" fmla="*/ 876 w 4494"/>
                <a:gd name="T23" fmla="*/ 2759 h 4494"/>
                <a:gd name="T24" fmla="*/ 2131 w 4494"/>
                <a:gd name="T25" fmla="*/ 1503 h 4494"/>
                <a:gd name="T26" fmla="*/ 2363 w 4494"/>
                <a:gd name="T27" fmla="*/ 1503 h 4494"/>
                <a:gd name="T28" fmla="*/ 3619 w 4494"/>
                <a:gd name="T29" fmla="*/ 2759 h 4494"/>
                <a:gd name="T30" fmla="*/ 3619 w 4494"/>
                <a:gd name="T31" fmla="*/ 2991 h 4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94" h="4494">
                  <a:moveTo>
                    <a:pt x="2247" y="0"/>
                  </a:moveTo>
                  <a:cubicBezTo>
                    <a:pt x="1008" y="0"/>
                    <a:pt x="0" y="1008"/>
                    <a:pt x="0" y="2247"/>
                  </a:cubicBezTo>
                  <a:cubicBezTo>
                    <a:pt x="0" y="3486"/>
                    <a:pt x="1008" y="4494"/>
                    <a:pt x="2247" y="4494"/>
                  </a:cubicBezTo>
                  <a:cubicBezTo>
                    <a:pt x="3486" y="4494"/>
                    <a:pt x="4494" y="3486"/>
                    <a:pt x="4494" y="2247"/>
                  </a:cubicBezTo>
                  <a:cubicBezTo>
                    <a:pt x="4494" y="1008"/>
                    <a:pt x="3486" y="0"/>
                    <a:pt x="2247" y="0"/>
                  </a:cubicBezTo>
                  <a:close/>
                  <a:moveTo>
                    <a:pt x="3619" y="2991"/>
                  </a:moveTo>
                  <a:cubicBezTo>
                    <a:pt x="3587" y="3023"/>
                    <a:pt x="3545" y="3039"/>
                    <a:pt x="3503" y="3039"/>
                  </a:cubicBezTo>
                  <a:cubicBezTo>
                    <a:pt x="3460" y="3039"/>
                    <a:pt x="3418" y="3023"/>
                    <a:pt x="3386" y="2991"/>
                  </a:cubicBezTo>
                  <a:lnTo>
                    <a:pt x="2247" y="1852"/>
                  </a:lnTo>
                  <a:lnTo>
                    <a:pt x="1108" y="2991"/>
                  </a:lnTo>
                  <a:cubicBezTo>
                    <a:pt x="1044" y="3055"/>
                    <a:pt x="940" y="3055"/>
                    <a:pt x="876" y="2991"/>
                  </a:cubicBezTo>
                  <a:cubicBezTo>
                    <a:pt x="811" y="2927"/>
                    <a:pt x="811" y="2823"/>
                    <a:pt x="876" y="2759"/>
                  </a:cubicBezTo>
                  <a:lnTo>
                    <a:pt x="2131" y="1503"/>
                  </a:lnTo>
                  <a:cubicBezTo>
                    <a:pt x="2195" y="1439"/>
                    <a:pt x="2299" y="1439"/>
                    <a:pt x="2363" y="1503"/>
                  </a:cubicBezTo>
                  <a:lnTo>
                    <a:pt x="3619" y="2759"/>
                  </a:lnTo>
                  <a:cubicBezTo>
                    <a:pt x="3683" y="2823"/>
                    <a:pt x="3683" y="2927"/>
                    <a:pt x="3619" y="2991"/>
                  </a:cubicBezTo>
                  <a:close/>
                </a:path>
              </a:pathLst>
            </a:custGeom>
            <a:solidFill>
              <a:srgbClr val="D19F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Bold" panose="020B0800000000000000" pitchFamily="34" charset="-122"/>
                <a:sym typeface="思源黑体 CN Normal" panose="020B0400000000000000" pitchFamily="34" charset="-122"/>
              </a:endParaRPr>
            </a:p>
          </p:txBody>
        </p:sp>
        <p:sp>
          <p:nvSpPr>
            <p:cNvPr id="34" name="chevron-upwards-arrow_17507"/>
            <p:cNvSpPr/>
            <p:nvPr/>
          </p:nvSpPr>
          <p:spPr>
            <a:xfrm rot="16200000" flipH="1">
              <a:off x="481491" y="6360636"/>
              <a:ext cx="206892" cy="206580"/>
            </a:xfrm>
            <a:custGeom>
              <a:avLst/>
              <a:gdLst>
                <a:gd name="T0" fmla="*/ 2247 w 4494"/>
                <a:gd name="T1" fmla="*/ 0 h 4494"/>
                <a:gd name="T2" fmla="*/ 0 w 4494"/>
                <a:gd name="T3" fmla="*/ 2247 h 4494"/>
                <a:gd name="T4" fmla="*/ 2247 w 4494"/>
                <a:gd name="T5" fmla="*/ 4494 h 4494"/>
                <a:gd name="T6" fmla="*/ 4494 w 4494"/>
                <a:gd name="T7" fmla="*/ 2247 h 4494"/>
                <a:gd name="T8" fmla="*/ 2247 w 4494"/>
                <a:gd name="T9" fmla="*/ 0 h 4494"/>
                <a:gd name="T10" fmla="*/ 3619 w 4494"/>
                <a:gd name="T11" fmla="*/ 2991 h 4494"/>
                <a:gd name="T12" fmla="*/ 3503 w 4494"/>
                <a:gd name="T13" fmla="*/ 3039 h 4494"/>
                <a:gd name="T14" fmla="*/ 3386 w 4494"/>
                <a:gd name="T15" fmla="*/ 2991 h 4494"/>
                <a:gd name="T16" fmla="*/ 2247 w 4494"/>
                <a:gd name="T17" fmla="*/ 1852 h 4494"/>
                <a:gd name="T18" fmla="*/ 1108 w 4494"/>
                <a:gd name="T19" fmla="*/ 2991 h 4494"/>
                <a:gd name="T20" fmla="*/ 876 w 4494"/>
                <a:gd name="T21" fmla="*/ 2991 h 4494"/>
                <a:gd name="T22" fmla="*/ 876 w 4494"/>
                <a:gd name="T23" fmla="*/ 2759 h 4494"/>
                <a:gd name="T24" fmla="*/ 2131 w 4494"/>
                <a:gd name="T25" fmla="*/ 1503 h 4494"/>
                <a:gd name="T26" fmla="*/ 2363 w 4494"/>
                <a:gd name="T27" fmla="*/ 1503 h 4494"/>
                <a:gd name="T28" fmla="*/ 3619 w 4494"/>
                <a:gd name="T29" fmla="*/ 2759 h 4494"/>
                <a:gd name="T30" fmla="*/ 3619 w 4494"/>
                <a:gd name="T31" fmla="*/ 2991 h 44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4494" h="4494">
                  <a:moveTo>
                    <a:pt x="2247" y="0"/>
                  </a:moveTo>
                  <a:cubicBezTo>
                    <a:pt x="1008" y="0"/>
                    <a:pt x="0" y="1008"/>
                    <a:pt x="0" y="2247"/>
                  </a:cubicBezTo>
                  <a:cubicBezTo>
                    <a:pt x="0" y="3486"/>
                    <a:pt x="1008" y="4494"/>
                    <a:pt x="2247" y="4494"/>
                  </a:cubicBezTo>
                  <a:cubicBezTo>
                    <a:pt x="3486" y="4494"/>
                    <a:pt x="4494" y="3486"/>
                    <a:pt x="4494" y="2247"/>
                  </a:cubicBezTo>
                  <a:cubicBezTo>
                    <a:pt x="4494" y="1008"/>
                    <a:pt x="3486" y="0"/>
                    <a:pt x="2247" y="0"/>
                  </a:cubicBezTo>
                  <a:close/>
                  <a:moveTo>
                    <a:pt x="3619" y="2991"/>
                  </a:moveTo>
                  <a:cubicBezTo>
                    <a:pt x="3587" y="3023"/>
                    <a:pt x="3545" y="3039"/>
                    <a:pt x="3503" y="3039"/>
                  </a:cubicBezTo>
                  <a:cubicBezTo>
                    <a:pt x="3460" y="3039"/>
                    <a:pt x="3418" y="3023"/>
                    <a:pt x="3386" y="2991"/>
                  </a:cubicBezTo>
                  <a:lnTo>
                    <a:pt x="2247" y="1852"/>
                  </a:lnTo>
                  <a:lnTo>
                    <a:pt x="1108" y="2991"/>
                  </a:lnTo>
                  <a:cubicBezTo>
                    <a:pt x="1044" y="3055"/>
                    <a:pt x="940" y="3055"/>
                    <a:pt x="876" y="2991"/>
                  </a:cubicBezTo>
                  <a:cubicBezTo>
                    <a:pt x="811" y="2927"/>
                    <a:pt x="811" y="2823"/>
                    <a:pt x="876" y="2759"/>
                  </a:cubicBezTo>
                  <a:lnTo>
                    <a:pt x="2131" y="1503"/>
                  </a:lnTo>
                  <a:cubicBezTo>
                    <a:pt x="2195" y="1439"/>
                    <a:pt x="2299" y="1439"/>
                    <a:pt x="2363" y="1503"/>
                  </a:cubicBezTo>
                  <a:lnTo>
                    <a:pt x="3619" y="2759"/>
                  </a:lnTo>
                  <a:cubicBezTo>
                    <a:pt x="3683" y="2823"/>
                    <a:pt x="3683" y="2927"/>
                    <a:pt x="3619" y="2991"/>
                  </a:cubicBezTo>
                  <a:close/>
                </a:path>
              </a:pathLst>
            </a:custGeom>
            <a:solidFill>
              <a:srgbClr val="D19F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思源黑体 CN Normal" panose="020B0400000000000000" pitchFamily="34" charset="-122"/>
                <a:ea typeface="思源黑体 CN Normal" panose="020B0400000000000000" pitchFamily="34" charset="-122"/>
                <a:cs typeface="思源黑体 CN Bold" panose="020B0800000000000000" pitchFamily="34" charset="-122"/>
                <a:sym typeface="思源黑体 CN Normal" panose="020B0400000000000000" pitchFamily="34" charset="-122"/>
              </a:endParaRPr>
            </a:p>
          </p:txBody>
        </p:sp>
      </p:grpSp>
      <p:pic>
        <p:nvPicPr>
          <p:cNvPr id="2" name="图片 1" descr="详情图水印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rot="20880000">
            <a:off x="6240780" y="4709795"/>
            <a:ext cx="1422400" cy="363220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2120102" y="2390668"/>
            <a:ext cx="7951797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zh-CN" sz="4400" b="1" dirty="0">
                <a:solidFill>
                  <a:srgbClr val="063C54"/>
                </a:solidFill>
                <a:effectLst>
                  <a:outerShdw blurRad="50800" dist="38100" dir="2700000" algn="tl" rotWithShape="0">
                    <a:schemeClr val="bg1">
                      <a:lumMod val="65000"/>
                      <a:alpha val="40000"/>
                    </a:schemeClr>
                  </a:outerShdw>
                  <a:reflection blurRad="25400" stA="40000" endPos="28000" dir="5400000" sy="-100000" algn="bl" rotWithShape="0"/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  <a:cs typeface="字魂143号-狂傲行书" panose="00000500000000000000" pitchFamily="2" charset="-122"/>
                <a:sym typeface="思源黑体 CN Normal" panose="020B0400000000000000" pitchFamily="34" charset="-122"/>
              </a:rPr>
              <a:t>中秋月饼礼盒</a:t>
            </a:r>
            <a:r>
              <a:rPr lang="en-US" altLang="zh-CN" sz="4400" b="1" dirty="0">
                <a:solidFill>
                  <a:srgbClr val="063C54"/>
                </a:solidFill>
                <a:effectLst>
                  <a:outerShdw blurRad="50800" dist="38100" dir="2700000" algn="tl" rotWithShape="0">
                    <a:schemeClr val="bg1">
                      <a:lumMod val="65000"/>
                      <a:alpha val="40000"/>
                    </a:schemeClr>
                  </a:outerShdw>
                  <a:reflection blurRad="25400" stA="40000" endPos="28000" dir="5400000" sy="-100000" algn="bl" rotWithShape="0"/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  <a:cs typeface="字魂143号-狂傲行书" panose="00000500000000000000" pitchFamily="2" charset="-122"/>
                <a:sym typeface="思源黑体 CN Normal" panose="020B0400000000000000" pitchFamily="34" charset="-122"/>
              </a:rPr>
              <a:t>200-300</a:t>
            </a:r>
            <a:r>
              <a:rPr lang="zh-CN" altLang="zh-CN" sz="4400" b="1" dirty="0">
                <a:solidFill>
                  <a:srgbClr val="063C54"/>
                </a:solidFill>
                <a:effectLst>
                  <a:outerShdw blurRad="50800" dist="38100" dir="2700000" algn="tl" rotWithShape="0">
                    <a:schemeClr val="bg1">
                      <a:lumMod val="65000"/>
                      <a:alpha val="40000"/>
                    </a:schemeClr>
                  </a:outerShdw>
                  <a:reflection blurRad="25400" stA="40000" endPos="28000" dir="5400000" sy="-100000" algn="bl" rotWithShape="0"/>
                </a:effectLst>
                <a:latin typeface="思源黑体 CN Medium" panose="020B0600000000000000" pitchFamily="34" charset="-122"/>
                <a:ea typeface="思源黑体 CN Medium" panose="020B0600000000000000" pitchFamily="34" charset="-122"/>
                <a:cs typeface="字魂143号-狂傲行书" panose="00000500000000000000" pitchFamily="2" charset="-122"/>
                <a:sym typeface="思源黑体 CN Normal" panose="020B0400000000000000" pitchFamily="34" charset="-122"/>
              </a:rPr>
              <a:t>元推荐</a:t>
            </a:r>
            <a:endParaRPr lang="zh-CN" altLang="zh-CN" sz="4400" b="1" dirty="0">
              <a:solidFill>
                <a:srgbClr val="063C54"/>
              </a:solidFill>
              <a:effectLst>
                <a:outerShdw blurRad="50800" dist="38100" dir="2700000" algn="tl" rotWithShape="0">
                  <a:schemeClr val="bg1">
                    <a:lumMod val="65000"/>
                    <a:alpha val="40000"/>
                  </a:schemeClr>
                </a:outerShdw>
                <a:reflection blurRad="25400" stA="40000" endPos="28000" dir="5400000" sy="-100000" algn="bl" rotWithShape="0"/>
              </a:effectLst>
              <a:latin typeface="思源黑体 CN Medium" panose="020B0600000000000000" pitchFamily="34" charset="-122"/>
              <a:ea typeface="思源黑体 CN Medium" panose="020B0600000000000000" pitchFamily="34" charset="-122"/>
              <a:cs typeface="字魂143号-狂傲行书" panose="00000500000000000000" pitchFamily="2" charset="-122"/>
              <a:sym typeface="思源黑体 CN Normal" panose="020B0400000000000000" pitchFamily="34" charset="-122"/>
            </a:endParaRPr>
          </a:p>
        </p:txBody>
      </p:sp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5477510" y="971550"/>
            <a:ext cx="4989830" cy="521970"/>
          </a:xfrm>
          <a:prstGeom prst="rect">
            <a:avLst/>
          </a:prstGeom>
          <a:noFill/>
          <a:effectLst>
            <a:outerShdw blurRad="635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  <a:sym typeface="+mn-ea"/>
              </a:rPr>
              <a:t>广州酒家中秋月饼礼盒</a:t>
            </a:r>
            <a:endParaRPr lang="zh-CN" altLang="en-US" sz="2800" b="1">
              <a:solidFill>
                <a:schemeClr val="accent2"/>
              </a:solidFill>
              <a:sym typeface="+mn-ea"/>
            </a:endParaRP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5345430" y="1652270"/>
            <a:ext cx="6358890" cy="265303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芝士流心奶黄月饼礼盒</a:t>
            </a: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400g</a:t>
            </a:r>
            <a:endParaRPr lang="en-US" altLang="zh-CN" sz="24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产品内配：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芝士流心奶黄月饼50g*8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7" name="图片 6" descr="详情图水印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20880000">
            <a:off x="6528435" y="5731510"/>
            <a:ext cx="1422400" cy="363220"/>
          </a:xfrm>
          <a:prstGeom prst="rect">
            <a:avLst/>
          </a:prstGeom>
        </p:spPr>
      </p:pic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5838190" y="5694045"/>
            <a:ext cx="1935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杰礼价：</a:t>
            </a:r>
            <a:r>
              <a:rPr lang="en-US" altLang="zh-CN" b="1">
                <a:solidFill>
                  <a:srgbClr val="FF0000"/>
                </a:solidFill>
              </a:rPr>
              <a:t>250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零售价：</a:t>
            </a:r>
            <a:r>
              <a:rPr lang="en-US" altLang="zh-CN">
                <a:solidFill>
                  <a:schemeClr val="tx1"/>
                </a:solidFill>
              </a:rPr>
              <a:t>268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97840" y="1756410"/>
            <a:ext cx="4559935" cy="346011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6243320" y="971550"/>
            <a:ext cx="4989830" cy="521970"/>
          </a:xfrm>
          <a:prstGeom prst="rect">
            <a:avLst/>
          </a:prstGeom>
          <a:noFill/>
          <a:effectLst>
            <a:outerShdw blurRad="635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  <a:sym typeface="+mn-ea"/>
              </a:rPr>
              <a:t>广州酒家中秋月饼礼盒</a:t>
            </a:r>
            <a:endParaRPr lang="zh-CN" altLang="en-US" sz="2800" b="1">
              <a:solidFill>
                <a:schemeClr val="accent2"/>
              </a:solidFill>
              <a:sym typeface="+mn-ea"/>
            </a:endParaRP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5345430" y="1652270"/>
            <a:ext cx="6358890" cy="33369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名家金典月饼礼盒</a:t>
            </a: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1120g</a:t>
            </a:r>
            <a:endParaRPr lang="en-US" altLang="zh-CN" sz="24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产品内配：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蛋黄纯白莲蓉月饼180g*2 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蛋黄果仁红豆沙月饼180g*2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黑松露流心月饼50g*2 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红酒蔓越莓月饼50g*3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提拉米苏月饼50g*3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5838190" y="5694045"/>
            <a:ext cx="1935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杰礼价：</a:t>
            </a:r>
            <a:r>
              <a:rPr lang="en-US" altLang="zh-CN" b="1">
                <a:solidFill>
                  <a:srgbClr val="FF0000"/>
                </a:solidFill>
              </a:rPr>
              <a:t>216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零售价：</a:t>
            </a:r>
            <a:r>
              <a:rPr lang="en-US" altLang="zh-CN">
                <a:solidFill>
                  <a:schemeClr val="tx1"/>
                </a:solidFill>
              </a:rPr>
              <a:t>308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7" name="图片 6" descr="详情图水印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20880000">
            <a:off x="6528435" y="5731510"/>
            <a:ext cx="1422400" cy="3632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654050"/>
            <a:ext cx="5200650" cy="5200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 descr="福月到家月饼礼盒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61035" y="1750060"/>
            <a:ext cx="3412490" cy="2751455"/>
          </a:xfrm>
          <a:prstGeom prst="rect">
            <a:avLst/>
          </a:prstGeom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6243320" y="971550"/>
            <a:ext cx="4989830" cy="521970"/>
          </a:xfrm>
          <a:prstGeom prst="rect">
            <a:avLst/>
          </a:prstGeom>
          <a:noFill/>
          <a:effectLst>
            <a:outerShdw blurRad="635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  <a:sym typeface="+mn-ea"/>
              </a:rPr>
              <a:t>广州酒家中秋月饼礼盒</a:t>
            </a:r>
            <a:endParaRPr lang="zh-CN" altLang="en-US" sz="2800" b="1">
              <a:solidFill>
                <a:schemeClr val="accent2"/>
              </a:solidFill>
              <a:sym typeface="+mn-ea"/>
            </a:endParaRPr>
          </a:p>
        </p:txBody>
      </p:sp>
      <p:sp>
        <p:nvSpPr>
          <p:cNvPr id="5" name="矩形 4"/>
          <p:cNvSpPr/>
          <p:nvPr>
            <p:custDataLst>
              <p:tags r:id="rId4"/>
            </p:custDataLst>
          </p:nvPr>
        </p:nvSpPr>
        <p:spPr>
          <a:xfrm>
            <a:off x="5345430" y="1652270"/>
            <a:ext cx="6358890" cy="33369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福月到家月饼礼盒</a:t>
            </a: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990g</a:t>
            </a:r>
            <a:endParaRPr lang="en-US" altLang="zh-CN" sz="24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产品内配：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双黄纯白莲蓉月饼180g*1 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阿胶蛋黄月饼90g*1 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蛋黄果仁红豆沙月饼180g*2 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凤梨月饼90g*2 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蛋黄黑芝麻月饼90g*2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5"/>
            </p:custDataLst>
          </p:nvPr>
        </p:nvSpPr>
        <p:spPr>
          <a:xfrm>
            <a:off x="5838190" y="5694045"/>
            <a:ext cx="1935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杰礼价：</a:t>
            </a:r>
            <a:r>
              <a:rPr lang="en-US" altLang="zh-CN" b="1">
                <a:solidFill>
                  <a:srgbClr val="FF0000"/>
                </a:solidFill>
              </a:rPr>
              <a:t>229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零售价：</a:t>
            </a:r>
            <a:r>
              <a:rPr lang="en-US" altLang="zh-CN">
                <a:solidFill>
                  <a:schemeClr val="tx1"/>
                </a:solidFill>
              </a:rPr>
              <a:t>328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6" name="图片 5" descr="详情图水印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rot="20880000">
            <a:off x="6528435" y="5731510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6153785" y="837565"/>
            <a:ext cx="4989830" cy="521970"/>
          </a:xfrm>
          <a:prstGeom prst="rect">
            <a:avLst/>
          </a:prstGeom>
          <a:noFill/>
          <a:effectLst>
            <a:outerShdw blurRad="635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  <a:sym typeface="+mn-ea"/>
              </a:rPr>
              <a:t>五芳斋中秋月饼礼盒</a:t>
            </a:r>
            <a:endParaRPr lang="zh-CN" altLang="en-US" sz="2800" b="1">
              <a:solidFill>
                <a:schemeClr val="accent2"/>
              </a:solidFill>
              <a:sym typeface="+mn-ea"/>
            </a:endParaRP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5345430" y="1652270"/>
            <a:ext cx="6358890" cy="333692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五芳思月糯月饼礼盒</a:t>
            </a: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720g</a:t>
            </a:r>
            <a:endParaRPr lang="en-US" altLang="zh-CN" sz="24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产品内配：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流心奶黄糯月饼60g*2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生椰流心椰奶糯月饼60g*2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流心巧克力碧根果糯月饼60g*2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流心拿铁生椰糯月饼60g*2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流心树莓覆盆子荔枝糯月饼60g*2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流心芝士芋泥奇亚籽糯月饼60g*2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5838190" y="5694045"/>
            <a:ext cx="1935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杰礼价：</a:t>
            </a:r>
            <a:r>
              <a:rPr lang="en-US" altLang="zh-CN" b="1">
                <a:solidFill>
                  <a:srgbClr val="FF0000"/>
                </a:solidFill>
              </a:rPr>
              <a:t>245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零售价：</a:t>
            </a:r>
            <a:r>
              <a:rPr lang="en-US" altLang="zh-CN">
                <a:solidFill>
                  <a:schemeClr val="tx1"/>
                </a:solidFill>
              </a:rPr>
              <a:t>278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4" name="图片 3" descr="详情图水印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20880000">
            <a:off x="6528435" y="5731510"/>
            <a:ext cx="1422400" cy="3632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629920"/>
            <a:ext cx="5191125" cy="52292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5465445" y="856615"/>
            <a:ext cx="4989830" cy="521970"/>
          </a:xfrm>
          <a:prstGeom prst="rect">
            <a:avLst/>
          </a:prstGeom>
          <a:noFill/>
          <a:effectLst>
            <a:outerShdw blurRad="635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  <a:sym typeface="+mn-ea"/>
              </a:rPr>
              <a:t>集味轩中秋月饼礼盒</a:t>
            </a:r>
            <a:endParaRPr lang="zh-CN" altLang="en-US" sz="2800" b="1">
              <a:solidFill>
                <a:schemeClr val="accent2"/>
              </a:solidFill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5407025" y="1652270"/>
            <a:ext cx="7210425" cy="366141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寻味之旅月饼礼盒</a:t>
            </a: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855g</a:t>
            </a:r>
            <a:endParaRPr lang="en-US" altLang="zh-CN" sz="24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产品内配：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新疆黑麦核桃老月饼70g*1       内蒙古奶豆腐月饼90g*1                 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北京自来红月饼80g*1              山西神池月饼100g*1                       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广东蛋黄白莲蓉月饼100g*1     云南鲜花月饼50g*1                            拔丝莲蓉月饼60g*1                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  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苏式陈皮秋耳黑豆月饼75g*1                                       豆乳芝士月饼 60g*1          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       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闽式香酥鲜肉坚果仁月饼60g*1                      法式奶黄流心月饼 60g*1           绿豆椪月饼 50g*1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8" name="文本框 7"/>
          <p:cNvSpPr txBox="1"/>
          <p:nvPr>
            <p:custDataLst>
              <p:tags r:id="rId3"/>
            </p:custDataLst>
          </p:nvPr>
        </p:nvSpPr>
        <p:spPr>
          <a:xfrm>
            <a:off x="5838190" y="5694045"/>
            <a:ext cx="1935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杰礼价：</a:t>
            </a:r>
            <a:r>
              <a:rPr lang="en-US" altLang="zh-CN" b="1">
                <a:solidFill>
                  <a:srgbClr val="FF0000"/>
                </a:solidFill>
              </a:rPr>
              <a:t>207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零售价：</a:t>
            </a:r>
            <a:r>
              <a:rPr lang="en-US" altLang="zh-CN">
                <a:solidFill>
                  <a:schemeClr val="tx1"/>
                </a:solidFill>
              </a:rPr>
              <a:t>299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6" name="图片 5" descr="详情图水印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20880000">
            <a:off x="6528435" y="5731510"/>
            <a:ext cx="1422400" cy="3632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856615"/>
            <a:ext cx="5172075" cy="52006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ID_8BC521E2D78245D2A202AE0E17EC4AE3" descr="88e413298457144a00c3ed947d6a64f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/>
          <a:stretch>
            <a:fillRect/>
          </a:stretch>
        </p:blipFill>
        <p:spPr>
          <a:xfrm>
            <a:off x="701040" y="1929765"/>
            <a:ext cx="2675890" cy="2616200"/>
          </a:xfrm>
          <a:prstGeom prst="rect">
            <a:avLst/>
          </a:prstGeom>
        </p:spPr>
      </p:pic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6153785" y="837565"/>
            <a:ext cx="4989830" cy="521970"/>
          </a:xfrm>
          <a:prstGeom prst="rect">
            <a:avLst/>
          </a:prstGeom>
          <a:noFill/>
          <a:effectLst>
            <a:outerShdw blurRad="635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  <a:sym typeface="+mn-ea"/>
              </a:rPr>
              <a:t>澳门十月初五中秋月饼礼盒</a:t>
            </a:r>
            <a:endParaRPr lang="zh-CN" altLang="en-US" sz="2800" b="1">
              <a:solidFill>
                <a:schemeClr val="accent2"/>
              </a:solidFill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4"/>
            </p:custDataLst>
          </p:nvPr>
        </p:nvSpPr>
        <p:spPr>
          <a:xfrm>
            <a:off x="4476750" y="1652270"/>
            <a:ext cx="7210425" cy="366141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中秋明月月饼礼盒</a:t>
            </a: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1480g</a:t>
            </a:r>
            <a:endParaRPr lang="en-US" altLang="zh-CN" sz="24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产品内配：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150g双黄白莲蓉月饼X1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    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50g海盐芝士软心月饼X2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50g珍珠凤梨软心月饼X2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   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50g乌龙桂花月饼X1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100g五仁月饼X2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               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100g红豆沙月饼X2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100g核桃黑芝麻蓉月饼X2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    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80g绿茶味月饼x2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80g草莓味月饼x2</a:t>
            </a:r>
            <a:r>
              <a:rPr lang="en-US" altLang="zh-CN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             </a:t>
            </a: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80g哈密瓜味月饼x2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5838190" y="5694045"/>
            <a:ext cx="1935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杰礼价：</a:t>
            </a:r>
            <a:r>
              <a:rPr lang="en-US" altLang="zh-CN" b="1">
                <a:solidFill>
                  <a:srgbClr val="FF0000"/>
                </a:solidFill>
              </a:rPr>
              <a:t>222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零售价：</a:t>
            </a:r>
            <a:r>
              <a:rPr lang="en-US" altLang="zh-CN">
                <a:solidFill>
                  <a:schemeClr val="tx1"/>
                </a:solidFill>
              </a:rPr>
              <a:t>278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6" name="图片 5" descr="详情图水印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rot="20880000">
            <a:off x="6528435" y="5731510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224790" y="1988820"/>
            <a:ext cx="3679190" cy="263398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6153785" y="837565"/>
            <a:ext cx="4989830" cy="521970"/>
          </a:xfrm>
          <a:prstGeom prst="rect">
            <a:avLst/>
          </a:prstGeom>
          <a:noFill/>
          <a:effectLst>
            <a:outerShdw blurRad="635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  <a:sym typeface="+mn-ea"/>
              </a:rPr>
              <a:t>锦华中秋月饼礼盒</a:t>
            </a:r>
            <a:endParaRPr lang="zh-CN" altLang="en-US" sz="2800" b="1">
              <a:solidFill>
                <a:schemeClr val="accent2"/>
              </a:solidFill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4"/>
            </p:custDataLst>
          </p:nvPr>
        </p:nvSpPr>
        <p:spPr>
          <a:xfrm>
            <a:off x="4476750" y="1652270"/>
            <a:ext cx="7210425" cy="366141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星钻松露月饼礼盒</a:t>
            </a: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600g</a:t>
            </a:r>
            <a:endParaRPr lang="en-US" altLang="zh-CN" sz="24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产品内配：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黑松露流心奶黄月饼50克×6</a:t>
            </a:r>
            <a:endParaRPr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白松露芝士流心奶黄月饼50克×6</a:t>
            </a:r>
            <a:endParaRPr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5838190" y="5694045"/>
            <a:ext cx="1935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杰礼价：</a:t>
            </a:r>
            <a:r>
              <a:rPr lang="en-US" altLang="zh-CN" b="1">
                <a:solidFill>
                  <a:srgbClr val="FF0000"/>
                </a:solidFill>
              </a:rPr>
              <a:t>289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零售价：</a:t>
            </a:r>
            <a:r>
              <a:rPr lang="en-US" altLang="zh-CN">
                <a:solidFill>
                  <a:schemeClr val="tx1"/>
                </a:solidFill>
              </a:rPr>
              <a:t>328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6" name="图片 5" descr="详情图水印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rot="20880000">
            <a:off x="6528435" y="5731510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" name="图片 4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21360" y="2164715"/>
            <a:ext cx="3641725" cy="26073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6153785" y="837565"/>
            <a:ext cx="4989830" cy="521970"/>
          </a:xfrm>
          <a:prstGeom prst="rect">
            <a:avLst/>
          </a:prstGeom>
          <a:noFill/>
          <a:effectLst>
            <a:outerShdw blurRad="635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  <a:sym typeface="+mn-ea"/>
              </a:rPr>
              <a:t>锦华中秋月饼礼盒</a:t>
            </a:r>
            <a:endParaRPr lang="zh-CN" altLang="en-US" sz="2800" b="1">
              <a:solidFill>
                <a:schemeClr val="accent2"/>
              </a:solidFill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4"/>
            </p:custDataLst>
          </p:nvPr>
        </p:nvSpPr>
        <p:spPr>
          <a:xfrm>
            <a:off x="4476750" y="1652270"/>
            <a:ext cx="7210425" cy="366141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星耀·雅宴月饼礼盒</a:t>
            </a: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1290g</a:t>
            </a:r>
            <a:endParaRPr lang="en-US" altLang="zh-CN" sz="24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产品内配：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蛋黄纯莲蓉月饼105克×2</a:t>
            </a:r>
            <a:r>
              <a:rPr 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                     </a:t>
            </a:r>
            <a:r>
              <a:rPr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纯正红豆沙月饼105克×1</a:t>
            </a:r>
            <a:endParaRPr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陈皮红豆沙月饼105克×1</a:t>
            </a:r>
            <a:r>
              <a:rPr 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                     </a:t>
            </a:r>
            <a:r>
              <a:rPr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金腿五仁月饼105克×1</a:t>
            </a:r>
            <a:endParaRPr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核桃黑芝麻月饼105克×1</a:t>
            </a:r>
            <a:r>
              <a:rPr 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                     </a:t>
            </a:r>
            <a:r>
              <a:rPr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经典流心奶黄月饼50克×2</a:t>
            </a:r>
            <a:endParaRPr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牛油果流心月饼50克×2</a:t>
            </a:r>
            <a:r>
              <a:rPr 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                       </a:t>
            </a:r>
            <a:r>
              <a:rPr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巧克力流心月饼50克×2</a:t>
            </a:r>
            <a:endParaRPr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焦糖玛奇朵月饼60克×2</a:t>
            </a:r>
            <a:r>
              <a:rPr 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                       </a:t>
            </a:r>
            <a:r>
              <a:rPr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巧克力榛果月饼60克×2</a:t>
            </a:r>
            <a:endParaRPr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抹茶蜜豆乳酪月饼60克×2</a:t>
            </a:r>
            <a:endParaRPr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5838190" y="5694045"/>
            <a:ext cx="1935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杰礼价：</a:t>
            </a:r>
            <a:r>
              <a:rPr lang="en-US" altLang="zh-CN" b="1">
                <a:solidFill>
                  <a:srgbClr val="FF0000"/>
                </a:solidFill>
              </a:rPr>
              <a:t>253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零售价：</a:t>
            </a:r>
            <a:r>
              <a:rPr lang="en-US" altLang="zh-CN">
                <a:solidFill>
                  <a:schemeClr val="tx1"/>
                </a:solidFill>
              </a:rPr>
              <a:t>288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6" name="图片 5" descr="详情图水印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rot="20880000">
            <a:off x="6528435" y="5731510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7" name="图片 4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48030" y="2165350"/>
            <a:ext cx="3556635" cy="252984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6153785" y="837565"/>
            <a:ext cx="4989830" cy="521970"/>
          </a:xfrm>
          <a:prstGeom prst="rect">
            <a:avLst/>
          </a:prstGeom>
          <a:noFill/>
          <a:effectLst>
            <a:outerShdw blurRad="635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  <a:sym typeface="+mn-ea"/>
              </a:rPr>
              <a:t>锦华中秋月饼礼盒</a:t>
            </a:r>
            <a:endParaRPr lang="zh-CN" altLang="en-US" sz="2800" b="1">
              <a:solidFill>
                <a:schemeClr val="accent2"/>
              </a:solidFill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4"/>
            </p:custDataLst>
          </p:nvPr>
        </p:nvSpPr>
        <p:spPr>
          <a:xfrm>
            <a:off x="4476750" y="1652270"/>
            <a:ext cx="7210425" cy="366141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流心双辉月饼礼盒</a:t>
            </a: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600g</a:t>
            </a:r>
            <a:endParaRPr lang="en-US" altLang="zh-CN" sz="24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产品内配：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蛋黄纯莲蓉月饼105克×2</a:t>
            </a:r>
            <a:r>
              <a:rPr 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                     </a:t>
            </a:r>
            <a:r>
              <a:rPr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纯正红豆沙月饼105克×1</a:t>
            </a:r>
            <a:endParaRPr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陈皮红豆沙月饼105克×1</a:t>
            </a:r>
            <a:r>
              <a:rPr 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                     </a:t>
            </a:r>
            <a:r>
              <a:rPr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金腿五仁月饼105克×1</a:t>
            </a:r>
            <a:endParaRPr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核桃黑芝麻月饼105克×1</a:t>
            </a:r>
            <a:r>
              <a:rPr 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                     </a:t>
            </a:r>
            <a:r>
              <a:rPr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经典流心奶黄月饼50克×2</a:t>
            </a:r>
            <a:endParaRPr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牛油果流心月饼50克×2</a:t>
            </a:r>
            <a:r>
              <a:rPr 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                       </a:t>
            </a:r>
            <a:r>
              <a:rPr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巧克力流心月饼50克×2</a:t>
            </a:r>
            <a:endParaRPr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焦糖玛奇朵月饼60克×2</a:t>
            </a:r>
            <a:r>
              <a:rPr 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                       </a:t>
            </a:r>
            <a:r>
              <a:rPr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巧克力榛果月饼60克×2</a:t>
            </a:r>
            <a:endParaRPr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抹茶蜜豆乳酪月饼60克×2</a:t>
            </a:r>
            <a:endParaRPr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5838190" y="5694045"/>
            <a:ext cx="1935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杰礼价：</a:t>
            </a:r>
            <a:r>
              <a:rPr lang="en-US" altLang="zh-CN" b="1">
                <a:solidFill>
                  <a:srgbClr val="FF0000"/>
                </a:solidFill>
              </a:rPr>
              <a:t>236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零售价：</a:t>
            </a:r>
            <a:r>
              <a:rPr lang="en-US" altLang="zh-CN">
                <a:solidFill>
                  <a:schemeClr val="tx1"/>
                </a:solidFill>
              </a:rPr>
              <a:t>268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6" name="图片 5" descr="详情图水印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rot="20880000">
            <a:off x="6528435" y="5731510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8" name="图片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89610" y="1654175"/>
            <a:ext cx="3176270" cy="276479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6153785" y="837565"/>
            <a:ext cx="4989830" cy="521970"/>
          </a:xfrm>
          <a:prstGeom prst="rect">
            <a:avLst/>
          </a:prstGeom>
          <a:noFill/>
          <a:effectLst>
            <a:outerShdw blurRad="635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  <a:sym typeface="+mn-ea"/>
              </a:rPr>
              <a:t>良品铺子中秋月饼礼盒</a:t>
            </a:r>
            <a:endParaRPr lang="zh-CN" altLang="en-US" sz="2800" b="1">
              <a:solidFill>
                <a:schemeClr val="accent2"/>
              </a:solidFill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4"/>
            </p:custDataLst>
          </p:nvPr>
        </p:nvSpPr>
        <p:spPr>
          <a:xfrm>
            <a:off x="4476750" y="1652270"/>
            <a:ext cx="7210425" cy="366141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良辰锦绣月月饼礼盒</a:t>
            </a: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840g</a:t>
            </a:r>
            <a:endParaRPr lang="en-US" altLang="zh-CN" sz="24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产品内配：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三黄白莲蓉月饼 210克*2</a:t>
            </a:r>
            <a:endParaRPr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燕窝流心奶黄月饼 50克*2</a:t>
            </a:r>
            <a:endParaRPr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金汁菠萝鲜果月饼 60克*2</a:t>
            </a:r>
            <a:endParaRPr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坚果流心奶黄月饼 50克*2</a:t>
            </a:r>
            <a:endParaRPr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流心奶黄月饼 50克*2</a:t>
            </a:r>
            <a:endParaRPr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5838190" y="5694045"/>
            <a:ext cx="1935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杰礼价：</a:t>
            </a:r>
            <a:r>
              <a:rPr lang="en-US" altLang="zh-CN" b="1">
                <a:solidFill>
                  <a:srgbClr val="FF0000"/>
                </a:solidFill>
              </a:rPr>
              <a:t>227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零售价：</a:t>
            </a:r>
            <a:r>
              <a:rPr lang="en-US" altLang="zh-CN">
                <a:solidFill>
                  <a:schemeClr val="tx1"/>
                </a:solidFill>
              </a:rPr>
              <a:t>258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6" name="图片 5" descr="详情图水印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rot="20880000">
            <a:off x="6528435" y="5731510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6635750" y="837565"/>
            <a:ext cx="4989830" cy="521970"/>
          </a:xfrm>
          <a:prstGeom prst="rect">
            <a:avLst/>
          </a:prstGeom>
          <a:noFill/>
          <a:effectLst>
            <a:outerShdw blurRad="635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  <a:sym typeface="+mn-ea"/>
              </a:rPr>
              <a:t>稻香村中秋月饼礼盒</a:t>
            </a:r>
            <a:endParaRPr lang="zh-CN" altLang="en-US" sz="2800" b="1">
              <a:solidFill>
                <a:schemeClr val="accent2"/>
              </a:solidFill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345430" y="1652270"/>
            <a:ext cx="6358890" cy="35534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稻香雅月月饼礼盒</a:t>
            </a: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1.2kg</a:t>
            </a:r>
            <a:endParaRPr lang="zh-CN" altLang="en-US" sz="24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产品内配：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50g蛋酥月饼（红豆味）*2；50g蛋酥月饼（芝士味）*2；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50g蛋月烧玫瑰月饼*2；50g蛋月烧香椰提子月饼*2；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50g传统五仁月饼*2；50g传统枣泥月饼*2；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50g传统豆沙月饼*2；50g奶油椰蓉月饼*2；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50g金丝枣蓉月饼*2；50g糖醇黑芝麻月饼*2；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50g玫瑰豆沙月饼*2；50g蛋黄莲蓉月饼*2；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5838190" y="5694045"/>
            <a:ext cx="1935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杰礼价：</a:t>
            </a:r>
            <a:r>
              <a:rPr lang="en-US" altLang="zh-CN" b="1">
                <a:solidFill>
                  <a:srgbClr val="FF0000"/>
                </a:solidFill>
              </a:rPr>
              <a:t>216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零售价：</a:t>
            </a:r>
            <a:r>
              <a:rPr lang="en-US" altLang="zh-CN">
                <a:solidFill>
                  <a:schemeClr val="tx1"/>
                </a:solidFill>
              </a:rPr>
              <a:t>288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5" name="图片 4" descr="详情图水印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20880000">
            <a:off x="6528435" y="5731510"/>
            <a:ext cx="1422400" cy="3632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837565"/>
            <a:ext cx="5200650" cy="51720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9" name="图片 1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337185" y="1556385"/>
            <a:ext cx="3536315" cy="325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文本框 10"/>
          <p:cNvSpPr txBox="1"/>
          <p:nvPr>
            <p:custDataLst>
              <p:tags r:id="rId3"/>
            </p:custDataLst>
          </p:nvPr>
        </p:nvSpPr>
        <p:spPr>
          <a:xfrm>
            <a:off x="6153785" y="837565"/>
            <a:ext cx="4989830" cy="521970"/>
          </a:xfrm>
          <a:prstGeom prst="rect">
            <a:avLst/>
          </a:prstGeom>
          <a:noFill/>
          <a:effectLst>
            <a:outerShdw blurRad="635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  <a:sym typeface="+mn-ea"/>
              </a:rPr>
              <a:t>良品铺子中秋月饼礼盒</a:t>
            </a:r>
            <a:endParaRPr lang="zh-CN" altLang="en-US" sz="2800" b="1">
              <a:solidFill>
                <a:schemeClr val="accent2"/>
              </a:solidFill>
              <a:sym typeface="+mn-ea"/>
            </a:endParaRPr>
          </a:p>
        </p:txBody>
      </p:sp>
      <p:sp>
        <p:nvSpPr>
          <p:cNvPr id="4" name="矩形 3"/>
          <p:cNvSpPr/>
          <p:nvPr>
            <p:custDataLst>
              <p:tags r:id="rId4"/>
            </p:custDataLst>
          </p:nvPr>
        </p:nvSpPr>
        <p:spPr>
          <a:xfrm>
            <a:off x="4476750" y="1652270"/>
            <a:ext cx="7210425" cy="366141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noAutofit/>
          </a:bodyPr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良辰臻品月月饼礼盒</a:t>
            </a: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740g</a:t>
            </a:r>
            <a:endParaRPr lang="en-US" altLang="zh-CN" sz="24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latin typeface="微软雅黑" panose="020B0503020204020204" charset="-122"/>
                <a:ea typeface="微软雅黑" panose="020B0503020204020204" charset="-122"/>
                <a:sym typeface="+mn-ea"/>
              </a:rPr>
              <a:t>产品内配：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黑松露流心奶黄月饼 50克*2</a:t>
            </a:r>
            <a:endParaRPr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燕窝流心奶黄月饼 50克*2</a:t>
            </a:r>
            <a:endParaRPr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奇亚籽流心奶黄月饼 50克*2</a:t>
            </a:r>
            <a:endParaRPr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核桃枣泥月饼 60克*2</a:t>
            </a:r>
            <a:endParaRPr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蛋黄白莲蓉月饼(减糖版) 100克*2</a:t>
            </a:r>
            <a:endParaRPr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云腿月饼 60克*2</a:t>
            </a:r>
            <a:endParaRPr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>
            <p:custDataLst>
              <p:tags r:id="rId5"/>
            </p:custDataLst>
          </p:nvPr>
        </p:nvSpPr>
        <p:spPr>
          <a:xfrm>
            <a:off x="5838190" y="5694045"/>
            <a:ext cx="1935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杰礼价：</a:t>
            </a:r>
            <a:r>
              <a:rPr lang="en-US" altLang="zh-CN" b="1">
                <a:solidFill>
                  <a:srgbClr val="FF0000"/>
                </a:solidFill>
              </a:rPr>
              <a:t>262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零售价：</a:t>
            </a:r>
            <a:r>
              <a:rPr lang="en-US" altLang="zh-CN">
                <a:solidFill>
                  <a:schemeClr val="tx1"/>
                </a:solidFill>
              </a:rPr>
              <a:t>328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6" name="图片 5" descr="详情图水印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rot="20880000">
            <a:off x="6528435" y="5731510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PPresentation" descr="PHPPresentation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rcRect b="88089"/>
          <a:stretch>
            <a:fillRect/>
          </a:stretch>
        </p:blipFill>
        <p:spPr>
          <a:xfrm>
            <a:off x="0" y="0"/>
            <a:ext cx="12382500" cy="829310"/>
          </a:xfrm>
          <a:prstGeom prst="rect">
            <a:avLst/>
          </a:prstGeom>
        </p:spPr>
      </p:pic>
      <p:pic>
        <p:nvPicPr>
          <p:cNvPr id="5" name="图片 4" descr="图片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0" y="2385060"/>
            <a:ext cx="4680585" cy="2287905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5"/>
            </p:custDataLst>
          </p:nvPr>
        </p:nvSpPr>
        <p:spPr>
          <a:xfrm>
            <a:off x="1381760" y="3316605"/>
            <a:ext cx="2245995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sz="3200" b="1" i="1">
                <a:solidFill>
                  <a:srgbClr val="696969"/>
                </a:solidFill>
              </a:rPr>
              <a:t>价格说明</a:t>
            </a:r>
            <a:endParaRPr lang="zh-CN" altLang="en-US" sz="3200" b="1" i="1">
              <a:solidFill>
                <a:srgbClr val="696969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202555" y="3119755"/>
            <a:ext cx="5890895" cy="134620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>
              <a:lnSpc>
                <a:spcPct val="160000"/>
              </a:lnSpc>
            </a:pPr>
            <a:r>
              <a:rPr lang="zh-CN" altLang="en-US" sz="2000" b="1">
                <a:solidFill>
                  <a:srgbClr val="FF0000"/>
                </a:solidFill>
              </a:rPr>
              <a:t>以上报价均为参考价</a:t>
            </a:r>
            <a:endParaRPr lang="zh-CN" altLang="en-US" sz="2000" b="1">
              <a:solidFill>
                <a:srgbClr val="FF0000"/>
              </a:solidFill>
            </a:endParaRPr>
          </a:p>
          <a:p>
            <a:pPr>
              <a:lnSpc>
                <a:spcPct val="160000"/>
              </a:lnSpc>
            </a:pPr>
            <a:r>
              <a:rPr lang="zh-CN" altLang="en-US" sz="2000" b="1">
                <a:solidFill>
                  <a:srgbClr val="FF0000"/>
                </a:solidFill>
              </a:rPr>
              <a:t>具体成交价格以实际订货数量和定制工艺决定</a:t>
            </a:r>
            <a:endParaRPr lang="zh-CN" altLang="en-US" sz="2000" b="1">
              <a:solidFill>
                <a:srgbClr val="FF0000"/>
              </a:solidFill>
            </a:endParaRPr>
          </a:p>
        </p:txBody>
      </p:sp>
      <p:pic>
        <p:nvPicPr>
          <p:cNvPr id="3" name="图片 2" descr="详情图水印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rot="20880000">
            <a:off x="8417560" y="3675380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PPresentation" descr="PHPPresentation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382500" cy="6962775"/>
          </a:xfrm>
          <a:prstGeom prst="rect">
            <a:avLst/>
          </a:prstGeom>
        </p:spPr>
      </p:pic>
      <p:pic>
        <p:nvPicPr>
          <p:cNvPr id="5" name="图片 4" descr="详情图水印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 rot="20880000">
            <a:off x="9225915" y="5270500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PPresentation" descr="PHPPresentatio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382500" cy="6962775"/>
          </a:xfrm>
          <a:prstGeom prst="rect">
            <a:avLst/>
          </a:prstGeom>
        </p:spPr>
      </p:pic>
      <p:pic>
        <p:nvPicPr>
          <p:cNvPr id="5" name="图片 4" descr="详情图水印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20880000">
            <a:off x="9415780" y="6079490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PPresentation" descr="PHPPresentatio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382500" cy="6962775"/>
          </a:xfrm>
          <a:prstGeom prst="rect">
            <a:avLst/>
          </a:prstGeom>
        </p:spPr>
      </p:pic>
      <p:pic>
        <p:nvPicPr>
          <p:cNvPr id="5" name="图片 4" descr="详情图水印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20880000">
            <a:off x="9415780" y="6079490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PPresentation" descr="PHPPresentatio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382500" cy="6962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HPPresentation" descr="PHPPresentatio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382500" cy="6962775"/>
          </a:xfrm>
          <a:prstGeom prst="rect">
            <a:avLst/>
          </a:prstGeom>
        </p:spPr>
      </p:pic>
      <p:pic>
        <p:nvPicPr>
          <p:cNvPr id="5" name="图片 4" descr="详情图水印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20880000">
            <a:off x="9415780" y="6079490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19F6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任意多边形 27"/>
          <p:cNvSpPr/>
          <p:nvPr/>
        </p:nvSpPr>
        <p:spPr>
          <a:xfrm>
            <a:off x="0" y="0"/>
            <a:ext cx="9715500" cy="6858000"/>
          </a:xfrm>
          <a:custGeom>
            <a:avLst/>
            <a:gdLst>
              <a:gd name="connsiteX0" fmla="*/ 0 w 9715500"/>
              <a:gd name="connsiteY0" fmla="*/ 0 h 6858000"/>
              <a:gd name="connsiteX1" fmla="*/ 2499035 w 9715500"/>
              <a:gd name="connsiteY1" fmla="*/ 0 h 6858000"/>
              <a:gd name="connsiteX2" fmla="*/ 9715500 w 9715500"/>
              <a:gd name="connsiteY2" fmla="*/ 6858000 h 6858000"/>
              <a:gd name="connsiteX3" fmla="*/ 0 w 9715500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715500" h="6858000">
                <a:moveTo>
                  <a:pt x="0" y="0"/>
                </a:moveTo>
                <a:lnTo>
                  <a:pt x="2499035" y="0"/>
                </a:lnTo>
                <a:lnTo>
                  <a:pt x="97155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063C5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5" name="矩形 34"/>
          <p:cNvSpPr/>
          <p:nvPr/>
        </p:nvSpPr>
        <p:spPr>
          <a:xfrm>
            <a:off x="1033531" y="1214503"/>
            <a:ext cx="10124939" cy="4002266"/>
          </a:xfrm>
          <a:prstGeom prst="rect">
            <a:avLst/>
          </a:prstGeom>
          <a:noFill/>
          <a:ln w="3175" cap="flat" cmpd="sng" algn="ctr">
            <a:solidFill>
              <a:schemeClr val="bg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Medium" panose="020B06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7" name="椭圆 26"/>
          <p:cNvSpPr/>
          <p:nvPr/>
        </p:nvSpPr>
        <p:spPr>
          <a:xfrm>
            <a:off x="1273007" y="4377306"/>
            <a:ext cx="10095162" cy="1808544"/>
          </a:xfrm>
          <a:prstGeom prst="ellipse">
            <a:avLst/>
          </a:prstGeom>
          <a:solidFill>
            <a:schemeClr val="tx1">
              <a:lumMod val="95000"/>
              <a:lumOff val="5000"/>
            </a:schemeClr>
          </a:solidFill>
          <a:ln w="12700" cap="flat" cmpd="sng" algn="ctr">
            <a:noFill/>
            <a:prstDash val="solid"/>
            <a:miter lim="800000"/>
          </a:ln>
          <a:effectLst>
            <a:softEdge rad="635000"/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Medium" panose="020B06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267326" y="1452344"/>
            <a:ext cx="9657348" cy="3953312"/>
          </a:xfrm>
          <a:prstGeom prst="rect">
            <a:avLst/>
          </a:prstGeom>
          <a:solidFill>
            <a:schemeClr val="bg1"/>
          </a:solidFill>
          <a:ln w="1905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思源黑体 CN Normal" panose="020B0400000000000000" pitchFamily="34" charset="-122"/>
              <a:ea typeface="思源黑体 CN Medium" panose="020B0600000000000000" pitchFamily="34" charset="-122"/>
              <a:sym typeface="思源黑体 CN Normal" panose="020B0400000000000000" pitchFamily="34" charset="-122"/>
            </a:endParaRPr>
          </a:p>
        </p:txBody>
      </p:sp>
      <p:sp>
        <p:nvSpPr>
          <p:cNvPr id="22" name="iconfont-11899-5651479"/>
          <p:cNvSpPr/>
          <p:nvPr/>
        </p:nvSpPr>
        <p:spPr>
          <a:xfrm>
            <a:off x="3832562" y="4473037"/>
            <a:ext cx="245682" cy="245583"/>
          </a:xfrm>
          <a:custGeom>
            <a:avLst/>
            <a:gdLst>
              <a:gd name="T0" fmla="*/ 5482 w 10375"/>
              <a:gd name="T1" fmla="*/ 5170 h 10372"/>
              <a:gd name="T2" fmla="*/ 7765 w 10375"/>
              <a:gd name="T3" fmla="*/ 2887 h 10372"/>
              <a:gd name="T4" fmla="*/ 5187 w 10375"/>
              <a:gd name="T5" fmla="*/ 0 h 10372"/>
              <a:gd name="T6" fmla="*/ 2593 w 10375"/>
              <a:gd name="T7" fmla="*/ 2592 h 10372"/>
              <a:gd name="T8" fmla="*/ 2593 w 10375"/>
              <a:gd name="T9" fmla="*/ 2593 h 10372"/>
              <a:gd name="T10" fmla="*/ 5482 w 10375"/>
              <a:gd name="T11" fmla="*/ 5170 h 10372"/>
              <a:gd name="T12" fmla="*/ 5187 w 10375"/>
              <a:gd name="T13" fmla="*/ 5927 h 10372"/>
              <a:gd name="T14" fmla="*/ 0 w 10375"/>
              <a:gd name="T15" fmla="*/ 8891 h 10372"/>
              <a:gd name="T16" fmla="*/ 0 w 10375"/>
              <a:gd name="T17" fmla="*/ 10002 h 10372"/>
              <a:gd name="T18" fmla="*/ 370 w 10375"/>
              <a:gd name="T19" fmla="*/ 10372 h 10372"/>
              <a:gd name="T20" fmla="*/ 10003 w 10375"/>
              <a:gd name="T21" fmla="*/ 10372 h 10372"/>
              <a:gd name="T22" fmla="*/ 10373 w 10375"/>
              <a:gd name="T23" fmla="*/ 10002 h 10372"/>
              <a:gd name="T24" fmla="*/ 10373 w 10375"/>
              <a:gd name="T25" fmla="*/ 8891 h 10372"/>
              <a:gd name="T26" fmla="*/ 5187 w 10375"/>
              <a:gd name="T27" fmla="*/ 5927 h 10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</a:cxnLst>
            <a:rect l="0" t="0" r="r" b="b"/>
            <a:pathLst>
              <a:path w="10375" h="10372">
                <a:moveTo>
                  <a:pt x="5482" y="5170"/>
                </a:moveTo>
                <a:cubicBezTo>
                  <a:pt x="6671" y="5038"/>
                  <a:pt x="7633" y="4076"/>
                  <a:pt x="7765" y="2887"/>
                </a:cubicBezTo>
                <a:cubicBezTo>
                  <a:pt x="7937" y="1322"/>
                  <a:pt x="6717" y="0"/>
                  <a:pt x="5187" y="0"/>
                </a:cubicBezTo>
                <a:cubicBezTo>
                  <a:pt x="3755" y="0"/>
                  <a:pt x="2593" y="1160"/>
                  <a:pt x="2593" y="2592"/>
                </a:cubicBezTo>
                <a:lnTo>
                  <a:pt x="2593" y="2593"/>
                </a:lnTo>
                <a:cubicBezTo>
                  <a:pt x="2593" y="4123"/>
                  <a:pt x="3917" y="5342"/>
                  <a:pt x="5482" y="5170"/>
                </a:cubicBezTo>
                <a:close/>
                <a:moveTo>
                  <a:pt x="5187" y="5927"/>
                </a:moveTo>
                <a:cubicBezTo>
                  <a:pt x="3456" y="5927"/>
                  <a:pt x="0" y="6919"/>
                  <a:pt x="0" y="8891"/>
                </a:cubicBezTo>
                <a:lnTo>
                  <a:pt x="0" y="10002"/>
                </a:lnTo>
                <a:cubicBezTo>
                  <a:pt x="0" y="10207"/>
                  <a:pt x="166" y="10372"/>
                  <a:pt x="370" y="10372"/>
                </a:cubicBezTo>
                <a:lnTo>
                  <a:pt x="10003" y="10372"/>
                </a:lnTo>
                <a:cubicBezTo>
                  <a:pt x="10208" y="10372"/>
                  <a:pt x="10373" y="10206"/>
                  <a:pt x="10373" y="10002"/>
                </a:cubicBezTo>
                <a:lnTo>
                  <a:pt x="10373" y="8891"/>
                </a:lnTo>
                <a:cubicBezTo>
                  <a:pt x="10375" y="6921"/>
                  <a:pt x="6918" y="5927"/>
                  <a:pt x="5187" y="5927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2">
                  <a:lumMod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5" name="iconfont-11899-5651479"/>
          <p:cNvSpPr/>
          <p:nvPr/>
        </p:nvSpPr>
        <p:spPr>
          <a:xfrm>
            <a:off x="6359808" y="4473173"/>
            <a:ext cx="245682" cy="245309"/>
          </a:xfrm>
          <a:custGeom>
            <a:avLst/>
            <a:gdLst>
              <a:gd name="connsiteX0" fmla="*/ 169739 w 605522"/>
              <a:gd name="connsiteY0" fmla="*/ 214306 h 604605"/>
              <a:gd name="connsiteX1" fmla="*/ 184976 w 605522"/>
              <a:gd name="connsiteY1" fmla="*/ 216005 h 604605"/>
              <a:gd name="connsiteX2" fmla="*/ 287155 w 605522"/>
              <a:gd name="connsiteY2" fmla="*/ 272658 h 604605"/>
              <a:gd name="connsiteX3" fmla="*/ 302691 w 605522"/>
              <a:gd name="connsiteY3" fmla="*/ 268841 h 604605"/>
              <a:gd name="connsiteX4" fmla="*/ 318346 w 605522"/>
              <a:gd name="connsiteY4" fmla="*/ 272658 h 604605"/>
              <a:gd name="connsiteX5" fmla="*/ 420524 w 605522"/>
              <a:gd name="connsiteY5" fmla="*/ 216005 h 604605"/>
              <a:gd name="connsiteX6" fmla="*/ 447652 w 605522"/>
              <a:gd name="connsiteY6" fmla="*/ 223877 h 604605"/>
              <a:gd name="connsiteX7" fmla="*/ 439884 w 605522"/>
              <a:gd name="connsiteY7" fmla="*/ 250951 h 604605"/>
              <a:gd name="connsiteX8" fmla="*/ 335674 w 605522"/>
              <a:gd name="connsiteY8" fmla="*/ 308677 h 604605"/>
              <a:gd name="connsiteX9" fmla="*/ 302691 w 605522"/>
              <a:gd name="connsiteY9" fmla="*/ 335751 h 604605"/>
              <a:gd name="connsiteX10" fmla="*/ 269826 w 605522"/>
              <a:gd name="connsiteY10" fmla="*/ 308677 h 604605"/>
              <a:gd name="connsiteX11" fmla="*/ 165497 w 605522"/>
              <a:gd name="connsiteY11" fmla="*/ 250951 h 604605"/>
              <a:gd name="connsiteX12" fmla="*/ 157729 w 605522"/>
              <a:gd name="connsiteY12" fmla="*/ 223877 h 604605"/>
              <a:gd name="connsiteX13" fmla="*/ 169739 w 605522"/>
              <a:gd name="connsiteY13" fmla="*/ 214306 h 604605"/>
              <a:gd name="connsiteX14" fmla="*/ 286807 w 605522"/>
              <a:gd name="connsiteY14" fmla="*/ 64195 h 604605"/>
              <a:gd name="connsiteX15" fmla="*/ 190010 w 605522"/>
              <a:gd name="connsiteY15" fmla="*/ 91878 h 604605"/>
              <a:gd name="connsiteX16" fmla="*/ 203036 w 605522"/>
              <a:gd name="connsiteY16" fmla="*/ 114311 h 604605"/>
              <a:gd name="connsiteX17" fmla="*/ 203872 w 605522"/>
              <a:gd name="connsiteY17" fmla="*/ 120754 h 604605"/>
              <a:gd name="connsiteX18" fmla="*/ 200048 w 605522"/>
              <a:gd name="connsiteY18" fmla="*/ 125885 h 604605"/>
              <a:gd name="connsiteX19" fmla="*/ 191564 w 605522"/>
              <a:gd name="connsiteY19" fmla="*/ 125885 h 604605"/>
              <a:gd name="connsiteX20" fmla="*/ 188456 w 605522"/>
              <a:gd name="connsiteY20" fmla="*/ 122782 h 604605"/>
              <a:gd name="connsiteX21" fmla="*/ 175431 w 605522"/>
              <a:gd name="connsiteY21" fmla="*/ 100469 h 604605"/>
              <a:gd name="connsiteX22" fmla="*/ 104207 w 605522"/>
              <a:gd name="connsiteY22" fmla="*/ 169557 h 604605"/>
              <a:gd name="connsiteX23" fmla="*/ 131692 w 605522"/>
              <a:gd name="connsiteY23" fmla="*/ 185307 h 604605"/>
              <a:gd name="connsiteX24" fmla="*/ 137428 w 605522"/>
              <a:gd name="connsiteY24" fmla="*/ 207024 h 604605"/>
              <a:gd name="connsiteX25" fmla="*/ 123686 w 605522"/>
              <a:gd name="connsiteY25" fmla="*/ 215018 h 604605"/>
              <a:gd name="connsiteX26" fmla="*/ 115679 w 605522"/>
              <a:gd name="connsiteY26" fmla="*/ 212871 h 604605"/>
              <a:gd name="connsiteX27" fmla="*/ 88313 w 605522"/>
              <a:gd name="connsiteY27" fmla="*/ 197001 h 604605"/>
              <a:gd name="connsiteX28" fmla="*/ 63815 w 605522"/>
              <a:gd name="connsiteY28" fmla="*/ 294606 h 604605"/>
              <a:gd name="connsiteX29" fmla="*/ 89866 w 605522"/>
              <a:gd name="connsiteY29" fmla="*/ 294487 h 604605"/>
              <a:gd name="connsiteX30" fmla="*/ 98351 w 605522"/>
              <a:gd name="connsiteY30" fmla="*/ 302959 h 604605"/>
              <a:gd name="connsiteX31" fmla="*/ 95841 w 605522"/>
              <a:gd name="connsiteY31" fmla="*/ 308925 h 604605"/>
              <a:gd name="connsiteX32" fmla="*/ 89986 w 605522"/>
              <a:gd name="connsiteY32" fmla="*/ 311311 h 604605"/>
              <a:gd name="connsiteX33" fmla="*/ 63934 w 605522"/>
              <a:gd name="connsiteY33" fmla="*/ 311431 h 604605"/>
              <a:gd name="connsiteX34" fmla="*/ 88313 w 605522"/>
              <a:gd name="connsiteY34" fmla="*/ 407604 h 604605"/>
              <a:gd name="connsiteX35" fmla="*/ 115679 w 605522"/>
              <a:gd name="connsiteY35" fmla="*/ 391734 h 604605"/>
              <a:gd name="connsiteX36" fmla="*/ 137428 w 605522"/>
              <a:gd name="connsiteY36" fmla="*/ 397581 h 604605"/>
              <a:gd name="connsiteX37" fmla="*/ 131692 w 605522"/>
              <a:gd name="connsiteY37" fmla="*/ 419298 h 604605"/>
              <a:gd name="connsiteX38" fmla="*/ 104207 w 605522"/>
              <a:gd name="connsiteY38" fmla="*/ 435048 h 604605"/>
              <a:gd name="connsiteX39" fmla="*/ 176626 w 605522"/>
              <a:gd name="connsiteY39" fmla="*/ 504971 h 604605"/>
              <a:gd name="connsiteX40" fmla="*/ 189532 w 605522"/>
              <a:gd name="connsiteY40" fmla="*/ 482419 h 604605"/>
              <a:gd name="connsiteX41" fmla="*/ 196941 w 605522"/>
              <a:gd name="connsiteY41" fmla="*/ 478243 h 604605"/>
              <a:gd name="connsiteX42" fmla="*/ 201124 w 605522"/>
              <a:gd name="connsiteY42" fmla="*/ 479317 h 604605"/>
              <a:gd name="connsiteX43" fmla="*/ 205067 w 605522"/>
              <a:gd name="connsiteY43" fmla="*/ 484448 h 604605"/>
              <a:gd name="connsiteX44" fmla="*/ 204231 w 605522"/>
              <a:gd name="connsiteY44" fmla="*/ 490772 h 604605"/>
              <a:gd name="connsiteX45" fmla="*/ 191325 w 605522"/>
              <a:gd name="connsiteY45" fmla="*/ 513324 h 604605"/>
              <a:gd name="connsiteX46" fmla="*/ 286807 w 605522"/>
              <a:gd name="connsiteY46" fmla="*/ 540410 h 604605"/>
              <a:gd name="connsiteX47" fmla="*/ 286807 w 605522"/>
              <a:gd name="connsiteY47" fmla="*/ 508789 h 604605"/>
              <a:gd name="connsiteX48" fmla="*/ 302701 w 605522"/>
              <a:gd name="connsiteY48" fmla="*/ 492800 h 604605"/>
              <a:gd name="connsiteX49" fmla="*/ 318715 w 605522"/>
              <a:gd name="connsiteY49" fmla="*/ 508789 h 604605"/>
              <a:gd name="connsiteX50" fmla="*/ 318715 w 605522"/>
              <a:gd name="connsiteY50" fmla="*/ 540410 h 604605"/>
              <a:gd name="connsiteX51" fmla="*/ 415512 w 605522"/>
              <a:gd name="connsiteY51" fmla="*/ 512608 h 604605"/>
              <a:gd name="connsiteX52" fmla="*/ 402367 w 605522"/>
              <a:gd name="connsiteY52" fmla="*/ 490175 h 604605"/>
              <a:gd name="connsiteX53" fmla="*/ 401530 w 605522"/>
              <a:gd name="connsiteY53" fmla="*/ 483851 h 604605"/>
              <a:gd name="connsiteX54" fmla="*/ 405474 w 605522"/>
              <a:gd name="connsiteY54" fmla="*/ 478720 h 604605"/>
              <a:gd name="connsiteX55" fmla="*/ 409657 w 605522"/>
              <a:gd name="connsiteY55" fmla="*/ 477527 h 604605"/>
              <a:gd name="connsiteX56" fmla="*/ 416946 w 605522"/>
              <a:gd name="connsiteY56" fmla="*/ 481703 h 604605"/>
              <a:gd name="connsiteX57" fmla="*/ 430092 w 605522"/>
              <a:gd name="connsiteY57" fmla="*/ 504136 h 604605"/>
              <a:gd name="connsiteX58" fmla="*/ 501196 w 605522"/>
              <a:gd name="connsiteY58" fmla="*/ 435048 h 604605"/>
              <a:gd name="connsiteX59" fmla="*/ 473830 w 605522"/>
              <a:gd name="connsiteY59" fmla="*/ 419298 h 604605"/>
              <a:gd name="connsiteX60" fmla="*/ 467974 w 605522"/>
              <a:gd name="connsiteY60" fmla="*/ 397581 h 604605"/>
              <a:gd name="connsiteX61" fmla="*/ 489724 w 605522"/>
              <a:gd name="connsiteY61" fmla="*/ 391734 h 604605"/>
              <a:gd name="connsiteX62" fmla="*/ 517209 w 605522"/>
              <a:gd name="connsiteY62" fmla="*/ 407485 h 604605"/>
              <a:gd name="connsiteX63" fmla="*/ 541588 w 605522"/>
              <a:gd name="connsiteY63" fmla="*/ 309999 h 604605"/>
              <a:gd name="connsiteX64" fmla="*/ 515536 w 605522"/>
              <a:gd name="connsiteY64" fmla="*/ 309999 h 604605"/>
              <a:gd name="connsiteX65" fmla="*/ 511354 w 605522"/>
              <a:gd name="connsiteY65" fmla="*/ 308925 h 604605"/>
              <a:gd name="connsiteX66" fmla="*/ 507171 w 605522"/>
              <a:gd name="connsiteY66" fmla="*/ 301646 h 604605"/>
              <a:gd name="connsiteX67" fmla="*/ 509561 w 605522"/>
              <a:gd name="connsiteY67" fmla="*/ 295680 h 604605"/>
              <a:gd name="connsiteX68" fmla="*/ 515536 w 605522"/>
              <a:gd name="connsiteY68" fmla="*/ 293174 h 604605"/>
              <a:gd name="connsiteX69" fmla="*/ 541588 w 605522"/>
              <a:gd name="connsiteY69" fmla="*/ 293174 h 604605"/>
              <a:gd name="connsiteX70" fmla="*/ 517209 w 605522"/>
              <a:gd name="connsiteY70" fmla="*/ 197001 h 604605"/>
              <a:gd name="connsiteX71" fmla="*/ 489724 w 605522"/>
              <a:gd name="connsiteY71" fmla="*/ 212871 h 604605"/>
              <a:gd name="connsiteX72" fmla="*/ 481836 w 605522"/>
              <a:gd name="connsiteY72" fmla="*/ 215018 h 604605"/>
              <a:gd name="connsiteX73" fmla="*/ 467974 w 605522"/>
              <a:gd name="connsiteY73" fmla="*/ 207024 h 604605"/>
              <a:gd name="connsiteX74" fmla="*/ 473830 w 605522"/>
              <a:gd name="connsiteY74" fmla="*/ 185307 h 604605"/>
              <a:gd name="connsiteX75" fmla="*/ 501196 w 605522"/>
              <a:gd name="connsiteY75" fmla="*/ 169437 h 604605"/>
              <a:gd name="connsiteX76" fmla="*/ 428777 w 605522"/>
              <a:gd name="connsiteY76" fmla="*/ 99634 h 604605"/>
              <a:gd name="connsiteX77" fmla="*/ 415871 w 605522"/>
              <a:gd name="connsiteY77" fmla="*/ 122066 h 604605"/>
              <a:gd name="connsiteX78" fmla="*/ 408581 w 605522"/>
              <a:gd name="connsiteY78" fmla="*/ 126362 h 604605"/>
              <a:gd name="connsiteX79" fmla="*/ 404398 w 605522"/>
              <a:gd name="connsiteY79" fmla="*/ 125288 h 604605"/>
              <a:gd name="connsiteX80" fmla="*/ 401291 w 605522"/>
              <a:gd name="connsiteY80" fmla="*/ 113714 h 604605"/>
              <a:gd name="connsiteX81" fmla="*/ 414198 w 605522"/>
              <a:gd name="connsiteY81" fmla="*/ 91281 h 604605"/>
              <a:gd name="connsiteX82" fmla="*/ 318715 w 605522"/>
              <a:gd name="connsiteY82" fmla="*/ 64195 h 604605"/>
              <a:gd name="connsiteX83" fmla="*/ 318715 w 605522"/>
              <a:gd name="connsiteY83" fmla="*/ 95816 h 604605"/>
              <a:gd name="connsiteX84" fmla="*/ 302701 w 605522"/>
              <a:gd name="connsiteY84" fmla="*/ 111685 h 604605"/>
              <a:gd name="connsiteX85" fmla="*/ 286807 w 605522"/>
              <a:gd name="connsiteY85" fmla="*/ 95816 h 604605"/>
              <a:gd name="connsiteX86" fmla="*/ 302701 w 605522"/>
              <a:gd name="connsiteY86" fmla="*/ 0 h 604605"/>
              <a:gd name="connsiteX87" fmla="*/ 605522 w 605522"/>
              <a:gd name="connsiteY87" fmla="*/ 302243 h 604605"/>
              <a:gd name="connsiteX88" fmla="*/ 302701 w 605522"/>
              <a:gd name="connsiteY88" fmla="*/ 604605 h 604605"/>
              <a:gd name="connsiteX89" fmla="*/ 0 w 605522"/>
              <a:gd name="connsiteY89" fmla="*/ 302243 h 604605"/>
              <a:gd name="connsiteX90" fmla="*/ 302701 w 605522"/>
              <a:gd name="connsiteY90" fmla="*/ 0 h 6046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</a:cxnLst>
            <a:rect l="l" t="t" r="r" b="b"/>
            <a:pathLst>
              <a:path w="605522" h="604605">
                <a:moveTo>
                  <a:pt x="169739" y="214306"/>
                </a:moveTo>
                <a:cubicBezTo>
                  <a:pt x="174669" y="212874"/>
                  <a:pt x="180136" y="213322"/>
                  <a:pt x="184976" y="216005"/>
                </a:cubicBezTo>
                <a:lnTo>
                  <a:pt x="287155" y="272658"/>
                </a:lnTo>
                <a:cubicBezTo>
                  <a:pt x="291816" y="270153"/>
                  <a:pt x="297074" y="268841"/>
                  <a:pt x="302691" y="268841"/>
                </a:cubicBezTo>
                <a:cubicBezTo>
                  <a:pt x="308307" y="268841"/>
                  <a:pt x="313685" y="270153"/>
                  <a:pt x="318346" y="272658"/>
                </a:cubicBezTo>
                <a:lnTo>
                  <a:pt x="420524" y="216005"/>
                </a:lnTo>
                <a:cubicBezTo>
                  <a:pt x="430204" y="210638"/>
                  <a:pt x="442394" y="214216"/>
                  <a:pt x="447652" y="223877"/>
                </a:cubicBezTo>
                <a:cubicBezTo>
                  <a:pt x="453030" y="233418"/>
                  <a:pt x="449564" y="245584"/>
                  <a:pt x="439884" y="250951"/>
                </a:cubicBezTo>
                <a:lnTo>
                  <a:pt x="335674" y="308677"/>
                </a:lnTo>
                <a:cubicBezTo>
                  <a:pt x="332567" y="324063"/>
                  <a:pt x="319063" y="335751"/>
                  <a:pt x="302691" y="335751"/>
                </a:cubicBezTo>
                <a:cubicBezTo>
                  <a:pt x="286438" y="335751"/>
                  <a:pt x="272814" y="324182"/>
                  <a:pt x="269826" y="308677"/>
                </a:cubicBezTo>
                <a:lnTo>
                  <a:pt x="165497" y="250951"/>
                </a:lnTo>
                <a:cubicBezTo>
                  <a:pt x="155817" y="245584"/>
                  <a:pt x="152351" y="233418"/>
                  <a:pt x="157729" y="223877"/>
                </a:cubicBezTo>
                <a:cubicBezTo>
                  <a:pt x="160418" y="219047"/>
                  <a:pt x="164810" y="215737"/>
                  <a:pt x="169739" y="214306"/>
                </a:cubicBezTo>
                <a:close/>
                <a:moveTo>
                  <a:pt x="286807" y="64195"/>
                </a:moveTo>
                <a:cubicBezTo>
                  <a:pt x="252032" y="66462"/>
                  <a:pt x="219169" y="76247"/>
                  <a:pt x="190010" y="91878"/>
                </a:cubicBezTo>
                <a:lnTo>
                  <a:pt x="203036" y="114311"/>
                </a:lnTo>
                <a:cubicBezTo>
                  <a:pt x="204231" y="116339"/>
                  <a:pt x="204470" y="118606"/>
                  <a:pt x="203872" y="120754"/>
                </a:cubicBezTo>
                <a:cubicBezTo>
                  <a:pt x="203394" y="122902"/>
                  <a:pt x="201960" y="124692"/>
                  <a:pt x="200048" y="125885"/>
                </a:cubicBezTo>
                <a:cubicBezTo>
                  <a:pt x="197419" y="127436"/>
                  <a:pt x="194193" y="127317"/>
                  <a:pt x="191564" y="125885"/>
                </a:cubicBezTo>
                <a:cubicBezTo>
                  <a:pt x="190249" y="125169"/>
                  <a:pt x="189173" y="124095"/>
                  <a:pt x="188456" y="122782"/>
                </a:cubicBezTo>
                <a:lnTo>
                  <a:pt x="175431" y="100469"/>
                </a:lnTo>
                <a:cubicBezTo>
                  <a:pt x="147108" y="118248"/>
                  <a:pt x="122849" y="141874"/>
                  <a:pt x="104207" y="169557"/>
                </a:cubicBezTo>
                <a:lnTo>
                  <a:pt x="131692" y="185307"/>
                </a:lnTo>
                <a:cubicBezTo>
                  <a:pt x="139221" y="189722"/>
                  <a:pt x="141850" y="199387"/>
                  <a:pt x="137428" y="207024"/>
                </a:cubicBezTo>
                <a:cubicBezTo>
                  <a:pt x="134560" y="212155"/>
                  <a:pt x="129183" y="215018"/>
                  <a:pt x="123686" y="215018"/>
                </a:cubicBezTo>
                <a:cubicBezTo>
                  <a:pt x="120937" y="215018"/>
                  <a:pt x="118188" y="214302"/>
                  <a:pt x="115679" y="212871"/>
                </a:cubicBezTo>
                <a:lnTo>
                  <a:pt x="88313" y="197001"/>
                </a:lnTo>
                <a:cubicBezTo>
                  <a:pt x="73614" y="226593"/>
                  <a:pt x="65010" y="259645"/>
                  <a:pt x="63815" y="294606"/>
                </a:cubicBezTo>
                <a:lnTo>
                  <a:pt x="89866" y="294487"/>
                </a:lnTo>
                <a:cubicBezTo>
                  <a:pt x="94527" y="294487"/>
                  <a:pt x="98351" y="298305"/>
                  <a:pt x="98351" y="302959"/>
                </a:cubicBezTo>
                <a:cubicBezTo>
                  <a:pt x="98351" y="305107"/>
                  <a:pt x="97514" y="307254"/>
                  <a:pt x="95841" y="308925"/>
                </a:cubicBezTo>
                <a:cubicBezTo>
                  <a:pt x="94288" y="310476"/>
                  <a:pt x="92256" y="311311"/>
                  <a:pt x="89986" y="311311"/>
                </a:cubicBezTo>
                <a:lnTo>
                  <a:pt x="63934" y="311431"/>
                </a:lnTo>
                <a:cubicBezTo>
                  <a:pt x="65249" y="345795"/>
                  <a:pt x="73853" y="378370"/>
                  <a:pt x="88313" y="407604"/>
                </a:cubicBezTo>
                <a:lnTo>
                  <a:pt x="115679" y="391734"/>
                </a:lnTo>
                <a:cubicBezTo>
                  <a:pt x="123327" y="387320"/>
                  <a:pt x="133126" y="389945"/>
                  <a:pt x="137428" y="397581"/>
                </a:cubicBezTo>
                <a:cubicBezTo>
                  <a:pt x="141850" y="405218"/>
                  <a:pt x="139221" y="414883"/>
                  <a:pt x="131692" y="419298"/>
                </a:cubicBezTo>
                <a:lnTo>
                  <a:pt x="104207" y="435048"/>
                </a:lnTo>
                <a:cubicBezTo>
                  <a:pt x="123208" y="463208"/>
                  <a:pt x="147825" y="487073"/>
                  <a:pt x="176626" y="504971"/>
                </a:cubicBezTo>
                <a:lnTo>
                  <a:pt x="189532" y="482419"/>
                </a:lnTo>
                <a:cubicBezTo>
                  <a:pt x="191086" y="479794"/>
                  <a:pt x="193834" y="478243"/>
                  <a:pt x="196941" y="478243"/>
                </a:cubicBezTo>
                <a:cubicBezTo>
                  <a:pt x="198375" y="478243"/>
                  <a:pt x="199809" y="478601"/>
                  <a:pt x="201124" y="479317"/>
                </a:cubicBezTo>
                <a:cubicBezTo>
                  <a:pt x="203036" y="480510"/>
                  <a:pt x="204470" y="482300"/>
                  <a:pt x="205067" y="484448"/>
                </a:cubicBezTo>
                <a:cubicBezTo>
                  <a:pt x="205665" y="486595"/>
                  <a:pt x="205306" y="488863"/>
                  <a:pt x="204231" y="490772"/>
                </a:cubicBezTo>
                <a:lnTo>
                  <a:pt x="191325" y="513324"/>
                </a:lnTo>
                <a:cubicBezTo>
                  <a:pt x="220125" y="528597"/>
                  <a:pt x="252510" y="538143"/>
                  <a:pt x="286807" y="540410"/>
                </a:cubicBezTo>
                <a:lnTo>
                  <a:pt x="286807" y="508789"/>
                </a:lnTo>
                <a:cubicBezTo>
                  <a:pt x="286807" y="499960"/>
                  <a:pt x="293978" y="492800"/>
                  <a:pt x="302701" y="492800"/>
                </a:cubicBezTo>
                <a:cubicBezTo>
                  <a:pt x="311545" y="492800"/>
                  <a:pt x="318715" y="499960"/>
                  <a:pt x="318715" y="508789"/>
                </a:cubicBezTo>
                <a:lnTo>
                  <a:pt x="318715" y="540410"/>
                </a:lnTo>
                <a:cubicBezTo>
                  <a:pt x="353490" y="538143"/>
                  <a:pt x="386354" y="528358"/>
                  <a:pt x="415512" y="512608"/>
                </a:cubicBezTo>
                <a:lnTo>
                  <a:pt x="402367" y="490175"/>
                </a:lnTo>
                <a:cubicBezTo>
                  <a:pt x="401291" y="488266"/>
                  <a:pt x="400933" y="485999"/>
                  <a:pt x="401530" y="483851"/>
                </a:cubicBezTo>
                <a:cubicBezTo>
                  <a:pt x="402128" y="481703"/>
                  <a:pt x="403562" y="479794"/>
                  <a:pt x="405474" y="478720"/>
                </a:cubicBezTo>
                <a:cubicBezTo>
                  <a:pt x="406789" y="478004"/>
                  <a:pt x="408223" y="477527"/>
                  <a:pt x="409657" y="477527"/>
                </a:cubicBezTo>
                <a:cubicBezTo>
                  <a:pt x="412644" y="477527"/>
                  <a:pt x="415512" y="479198"/>
                  <a:pt x="416946" y="481703"/>
                </a:cubicBezTo>
                <a:lnTo>
                  <a:pt x="430092" y="504136"/>
                </a:lnTo>
                <a:cubicBezTo>
                  <a:pt x="458294" y="486357"/>
                  <a:pt x="482553" y="462731"/>
                  <a:pt x="501196" y="435048"/>
                </a:cubicBezTo>
                <a:lnTo>
                  <a:pt x="473830" y="419298"/>
                </a:lnTo>
                <a:cubicBezTo>
                  <a:pt x="466182" y="414883"/>
                  <a:pt x="463672" y="405218"/>
                  <a:pt x="467974" y="397581"/>
                </a:cubicBezTo>
                <a:cubicBezTo>
                  <a:pt x="472396" y="389945"/>
                  <a:pt x="482195" y="387320"/>
                  <a:pt x="489724" y="391734"/>
                </a:cubicBezTo>
                <a:lnTo>
                  <a:pt x="517209" y="407485"/>
                </a:lnTo>
                <a:cubicBezTo>
                  <a:pt x="531789" y="377893"/>
                  <a:pt x="540512" y="344841"/>
                  <a:pt x="541588" y="309999"/>
                </a:cubicBezTo>
                <a:lnTo>
                  <a:pt x="515536" y="309999"/>
                </a:lnTo>
                <a:cubicBezTo>
                  <a:pt x="514102" y="309999"/>
                  <a:pt x="512668" y="309641"/>
                  <a:pt x="511354" y="308925"/>
                </a:cubicBezTo>
                <a:cubicBezTo>
                  <a:pt x="508725" y="307493"/>
                  <a:pt x="507171" y="304629"/>
                  <a:pt x="507171" y="301646"/>
                </a:cubicBezTo>
                <a:cubicBezTo>
                  <a:pt x="507171" y="299379"/>
                  <a:pt x="508008" y="297351"/>
                  <a:pt x="509561" y="295680"/>
                </a:cubicBezTo>
                <a:cubicBezTo>
                  <a:pt x="511115" y="294129"/>
                  <a:pt x="513266" y="293174"/>
                  <a:pt x="515536" y="293174"/>
                </a:cubicBezTo>
                <a:lnTo>
                  <a:pt x="541588" y="293174"/>
                </a:lnTo>
                <a:cubicBezTo>
                  <a:pt x="540273" y="258810"/>
                  <a:pt x="531669" y="226235"/>
                  <a:pt x="517209" y="197001"/>
                </a:cubicBezTo>
                <a:lnTo>
                  <a:pt x="489724" y="212871"/>
                </a:lnTo>
                <a:cubicBezTo>
                  <a:pt x="487214" y="214302"/>
                  <a:pt x="484585" y="215018"/>
                  <a:pt x="481836" y="215018"/>
                </a:cubicBezTo>
                <a:cubicBezTo>
                  <a:pt x="476339" y="215018"/>
                  <a:pt x="470962" y="212155"/>
                  <a:pt x="467974" y="207024"/>
                </a:cubicBezTo>
                <a:cubicBezTo>
                  <a:pt x="463553" y="199387"/>
                  <a:pt x="466182" y="189722"/>
                  <a:pt x="473830" y="185307"/>
                </a:cubicBezTo>
                <a:lnTo>
                  <a:pt x="501196" y="169437"/>
                </a:lnTo>
                <a:cubicBezTo>
                  <a:pt x="482314" y="141397"/>
                  <a:pt x="457577" y="117532"/>
                  <a:pt x="428777" y="99634"/>
                </a:cubicBezTo>
                <a:lnTo>
                  <a:pt x="415871" y="122066"/>
                </a:lnTo>
                <a:cubicBezTo>
                  <a:pt x="414437" y="124692"/>
                  <a:pt x="411569" y="126362"/>
                  <a:pt x="408581" y="126362"/>
                </a:cubicBezTo>
                <a:cubicBezTo>
                  <a:pt x="407147" y="126362"/>
                  <a:pt x="405713" y="126004"/>
                  <a:pt x="404398" y="125288"/>
                </a:cubicBezTo>
                <a:cubicBezTo>
                  <a:pt x="400335" y="122902"/>
                  <a:pt x="398901" y="117771"/>
                  <a:pt x="401291" y="113714"/>
                </a:cubicBezTo>
                <a:lnTo>
                  <a:pt x="414198" y="91281"/>
                </a:lnTo>
                <a:cubicBezTo>
                  <a:pt x="385278" y="76008"/>
                  <a:pt x="353012" y="66462"/>
                  <a:pt x="318715" y="64195"/>
                </a:cubicBezTo>
                <a:lnTo>
                  <a:pt x="318715" y="95816"/>
                </a:lnTo>
                <a:cubicBezTo>
                  <a:pt x="318715" y="104645"/>
                  <a:pt x="311545" y="111685"/>
                  <a:pt x="302701" y="111685"/>
                </a:cubicBezTo>
                <a:cubicBezTo>
                  <a:pt x="293978" y="111685"/>
                  <a:pt x="286807" y="104645"/>
                  <a:pt x="286807" y="95816"/>
                </a:cubicBezTo>
                <a:close/>
                <a:moveTo>
                  <a:pt x="302701" y="0"/>
                </a:moveTo>
                <a:cubicBezTo>
                  <a:pt x="469647" y="0"/>
                  <a:pt x="605522" y="135550"/>
                  <a:pt x="605522" y="302243"/>
                </a:cubicBezTo>
                <a:cubicBezTo>
                  <a:pt x="605522" y="468936"/>
                  <a:pt x="469647" y="604605"/>
                  <a:pt x="302701" y="604605"/>
                </a:cubicBezTo>
                <a:cubicBezTo>
                  <a:pt x="135755" y="604605"/>
                  <a:pt x="0" y="468936"/>
                  <a:pt x="0" y="302243"/>
                </a:cubicBezTo>
                <a:cubicBezTo>
                  <a:pt x="0" y="135550"/>
                  <a:pt x="135755" y="0"/>
                  <a:pt x="302701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bg2">
                  <a:lumMod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4650105" y="2680335"/>
            <a:ext cx="3664585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 sz="4800" b="1"/>
              <a:t>THANKS</a:t>
            </a:r>
            <a:endParaRPr lang="en-US" altLang="zh-CN" sz="4800" b="1"/>
          </a:p>
        </p:txBody>
      </p:sp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4291965" y="3902075"/>
            <a:ext cx="4221480" cy="407670"/>
          </a:xfrm>
          <a:prstGeom prst="rect">
            <a:avLst/>
          </a:prstGeom>
          <a:noFill/>
          <a:effectLst/>
        </p:spPr>
        <p:txBody>
          <a:bodyPr wrap="square" rtlCol="0">
            <a:noAutofit/>
          </a:bodyPr>
          <a:p>
            <a:pPr>
              <a:lnSpc>
                <a:spcPct val="140000"/>
              </a:lnSpc>
            </a:pPr>
            <a:r>
              <a:rPr lang="zh-CN" sz="1400" dirty="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校对人：何梦韩</a:t>
            </a:r>
            <a:r>
              <a:rPr lang="en-US" altLang="zh-CN" sz="1400" dirty="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                                   </a:t>
            </a:r>
            <a:r>
              <a:rPr lang="zh-CN" altLang="en-US" sz="1400" dirty="0">
                <a:solidFill>
                  <a:schemeClr val="bg2">
                    <a:lumMod val="25000"/>
                  </a:schemeClr>
                </a:solidFill>
                <a:latin typeface="思源黑体 CN Normal" panose="020B0400000000000000" pitchFamily="34" charset="-122"/>
                <a:ea typeface="思源黑体 CN Normal" panose="020B0400000000000000" pitchFamily="34" charset="-122"/>
              </a:rPr>
              <a:t>校对人：郝建辉</a:t>
            </a:r>
            <a:endParaRPr lang="en-US" altLang="zh-CN" sz="1400" dirty="0">
              <a:solidFill>
                <a:schemeClr val="bg2">
                  <a:lumMod val="25000"/>
                </a:schemeClr>
              </a:solidFill>
              <a:latin typeface="思源黑体 CN Normal" panose="020B0400000000000000" pitchFamily="34" charset="-122"/>
              <a:ea typeface="思源黑体 CN Normal" panose="020B0400000000000000" pitchFamily="34" charset="-122"/>
            </a:endParaRPr>
          </a:p>
        </p:txBody>
      </p:sp>
      <p:pic>
        <p:nvPicPr>
          <p:cNvPr id="5" name="图片 4" descr="详情图水印1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/>
          <a:stretch>
            <a:fillRect/>
          </a:stretch>
        </p:blipFill>
        <p:spPr>
          <a:xfrm rot="20880000">
            <a:off x="6696710" y="3966210"/>
            <a:ext cx="1422400" cy="36322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6153785" y="837565"/>
            <a:ext cx="4989830" cy="521970"/>
          </a:xfrm>
          <a:prstGeom prst="rect">
            <a:avLst/>
          </a:prstGeom>
          <a:noFill/>
          <a:effectLst>
            <a:outerShdw blurRad="635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  <a:sym typeface="+mn-ea"/>
              </a:rPr>
              <a:t>稻香村中秋月饼礼盒</a:t>
            </a:r>
            <a:endParaRPr lang="zh-CN" altLang="en-US" sz="2800" b="1">
              <a:solidFill>
                <a:schemeClr val="accent2"/>
              </a:solidFill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345430" y="1652270"/>
            <a:ext cx="6358890" cy="2722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上品官礼月饼礼盒</a:t>
            </a: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1kg</a:t>
            </a:r>
            <a:endParaRPr lang="zh-CN" altLang="en-US" sz="24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产品内配：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300g三黄莲蓉月饼*1；75g苏式玫瑰月饼*1；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75g苏式百果月饼*1；75g京式五仁月饼*2；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50g奶油椰蓉月饼*2；50g流心奶黄月饼*2；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50g糖醇黑芝麻月饼*2；50g玫瑰豆沙月饼*2；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5838190" y="5694045"/>
            <a:ext cx="1935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杰礼价：</a:t>
            </a:r>
            <a:r>
              <a:rPr lang="en-US" altLang="zh-CN" b="1">
                <a:solidFill>
                  <a:srgbClr val="FF0000"/>
                </a:solidFill>
              </a:rPr>
              <a:t>253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零售价：</a:t>
            </a:r>
            <a:r>
              <a:rPr lang="en-US" altLang="zh-CN">
                <a:solidFill>
                  <a:schemeClr val="tx1"/>
                </a:solidFill>
              </a:rPr>
              <a:t>388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5" name="图片 4" descr="详情图水印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20880000">
            <a:off x="6528435" y="5731510"/>
            <a:ext cx="1422400" cy="3632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721995"/>
            <a:ext cx="5191125" cy="5181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6153785" y="837565"/>
            <a:ext cx="4989830" cy="521970"/>
          </a:xfrm>
          <a:prstGeom prst="rect">
            <a:avLst/>
          </a:prstGeom>
          <a:noFill/>
          <a:effectLst>
            <a:outerShdw blurRad="635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  <a:sym typeface="+mn-ea"/>
              </a:rPr>
              <a:t>五芳斋中秋月饼礼盒</a:t>
            </a:r>
            <a:endParaRPr lang="zh-CN" altLang="en-US" sz="2800" b="1">
              <a:solidFill>
                <a:schemeClr val="accent2"/>
              </a:solidFill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413375" y="1652270"/>
            <a:ext cx="5730240" cy="35534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五芳守月流心糯月月饼</a:t>
            </a:r>
            <a:r>
              <a:rPr lang="zh-CN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礼盒</a:t>
            </a:r>
            <a:r>
              <a:rPr 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 </a:t>
            </a:r>
            <a:r>
              <a:rPr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720g</a:t>
            </a:r>
            <a:endParaRPr sz="24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产品内配：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奶黄流心糯月饼60克x2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奶香生椰流心糟月饼60克x2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秋耳黑米黑芝麻流心糯月饼 60克x2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米香箸叶风味流心糯月饼 60克x2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金腿莲蓉黑松露流心 月饼60克x2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覆盆子荔枝树莓流心 月饼 60克x2；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5838190" y="5694045"/>
            <a:ext cx="1935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杰礼价：</a:t>
            </a:r>
            <a:r>
              <a:rPr lang="en-US" altLang="zh-CN" b="1">
                <a:solidFill>
                  <a:srgbClr val="FF0000"/>
                </a:solidFill>
              </a:rPr>
              <a:t>289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零售价：</a:t>
            </a:r>
            <a:r>
              <a:rPr lang="en-US" altLang="zh-CN">
                <a:solidFill>
                  <a:schemeClr val="tx1"/>
                </a:solidFill>
              </a:rPr>
              <a:t>328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5" name="图片 4" descr="详情图水印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20880000">
            <a:off x="6528435" y="5731510"/>
            <a:ext cx="1422400" cy="363220"/>
          </a:xfrm>
          <a:prstGeom prst="rect">
            <a:avLst/>
          </a:prstGeom>
        </p:spPr>
      </p:pic>
      <p:pic>
        <p:nvPicPr>
          <p:cNvPr id="2" name="图片 1" descr="1 (8)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739140"/>
            <a:ext cx="5162550" cy="519112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" name="文本框 10"/>
          <p:cNvSpPr txBox="1"/>
          <p:nvPr>
            <p:custDataLst>
              <p:tags r:id="rId1"/>
            </p:custDataLst>
          </p:nvPr>
        </p:nvSpPr>
        <p:spPr>
          <a:xfrm>
            <a:off x="6635750" y="837565"/>
            <a:ext cx="4989830" cy="521970"/>
          </a:xfrm>
          <a:prstGeom prst="rect">
            <a:avLst/>
          </a:prstGeom>
          <a:noFill/>
          <a:effectLst>
            <a:outerShdw blurRad="635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  <a:sym typeface="+mn-ea"/>
              </a:rPr>
              <a:t>稻香村中秋月饼礼盒</a:t>
            </a:r>
            <a:endParaRPr lang="zh-CN" altLang="en-US" sz="2800" b="1">
              <a:solidFill>
                <a:schemeClr val="accent2"/>
              </a:solidFill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345430" y="1652270"/>
            <a:ext cx="6358890" cy="272288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八阖如意月饼礼盒</a:t>
            </a: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850g</a:t>
            </a:r>
            <a:endParaRPr lang="zh-CN" altLang="en-US" sz="24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产品内配：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500g精制五仁月饼*1；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50g奶油椰蓉月饼*2；50g玫瑰豆沙月饼*2；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50g金丝枣蓉月饼*1；50g紫薯山药月饼*1；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50g蛋黄莲蓉月饼*1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5838190" y="5694045"/>
            <a:ext cx="1935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杰礼价：</a:t>
            </a:r>
            <a:r>
              <a:rPr lang="en-US" altLang="zh-CN" b="1">
                <a:solidFill>
                  <a:srgbClr val="FF0000"/>
                </a:solidFill>
              </a:rPr>
              <a:t>253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零售价：</a:t>
            </a:r>
            <a:r>
              <a:rPr lang="en-US" altLang="zh-CN">
                <a:solidFill>
                  <a:schemeClr val="tx1"/>
                </a:solidFill>
              </a:rPr>
              <a:t>338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5" name="图片 4" descr="详情图水印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20880000">
            <a:off x="6528435" y="5731510"/>
            <a:ext cx="1422400" cy="3632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531495"/>
            <a:ext cx="5219700" cy="5162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6635750" y="837565"/>
            <a:ext cx="4989830" cy="521970"/>
          </a:xfrm>
          <a:prstGeom prst="rect">
            <a:avLst/>
          </a:prstGeom>
          <a:noFill/>
          <a:effectLst>
            <a:outerShdw blurRad="635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  <a:sym typeface="+mn-ea"/>
              </a:rPr>
              <a:t>稻香村中秋月饼礼盒</a:t>
            </a:r>
            <a:endParaRPr lang="zh-CN" altLang="en-US" sz="2800" b="1">
              <a:solidFill>
                <a:schemeClr val="accent2"/>
              </a:solidFill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345430" y="1652270"/>
            <a:ext cx="6358890" cy="35534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丹桂飘香月饼礼盒</a:t>
            </a: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1.05kg</a:t>
            </a:r>
            <a:endParaRPr lang="zh-CN" altLang="en-US" sz="24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产品内配：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广式白莲蓉蛋黄月饼100g*1；广式金丝枣蓉月饼100g*1；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蛋酥月饼（红豆味）80g*1；滇式云腿月饼60g*1；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苏式枣泥月饼70g*2；苏式酥酥椒麻月饼70g*1；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广式糖醇黑芝麻月饼75g*1；广式糖醇南瓜月饼75g*1；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广式红豆沙蛋黄月饼75g*2；玫瑰鲜花月饼50g*1；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京式花生酥月饼75g*1；京式芝麻酥月饼75g*1；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5838190" y="5694045"/>
            <a:ext cx="1935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杰礼价：</a:t>
            </a:r>
            <a:r>
              <a:rPr lang="en-US" altLang="zh-CN" b="1">
                <a:solidFill>
                  <a:srgbClr val="FF0000"/>
                </a:solidFill>
              </a:rPr>
              <a:t>221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零售价：</a:t>
            </a:r>
            <a:r>
              <a:rPr lang="en-US" altLang="zh-CN">
                <a:solidFill>
                  <a:schemeClr val="tx1"/>
                </a:solidFill>
              </a:rPr>
              <a:t>269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5" name="图片 4" descr="详情图水印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20880000">
            <a:off x="6528435" y="5731510"/>
            <a:ext cx="1422400" cy="3632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697865"/>
            <a:ext cx="5181600" cy="52101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5462905" y="973455"/>
            <a:ext cx="4989830" cy="521970"/>
          </a:xfrm>
          <a:prstGeom prst="rect">
            <a:avLst/>
          </a:prstGeom>
          <a:noFill/>
          <a:effectLst>
            <a:outerShdw blurRad="635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  <a:sym typeface="+mn-ea"/>
              </a:rPr>
              <a:t>稻香村中秋月饼礼盒</a:t>
            </a:r>
            <a:endParaRPr lang="zh-CN" altLang="en-US" sz="2800" b="1">
              <a:solidFill>
                <a:schemeClr val="accent2"/>
              </a:solidFill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345430" y="2212340"/>
            <a:ext cx="6358890" cy="1891665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寻味月饼礼盒</a:t>
            </a: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720g</a:t>
            </a:r>
            <a:endParaRPr lang="zh-CN" altLang="en-US" sz="24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产品内配：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原味黑猪火腿月饼60g*6；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酥皮黑猪火腿月饼60g*6；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5838190" y="5694045"/>
            <a:ext cx="1935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杰礼价：</a:t>
            </a:r>
            <a:r>
              <a:rPr lang="en-US" altLang="zh-CN" b="1">
                <a:solidFill>
                  <a:srgbClr val="FF0000"/>
                </a:solidFill>
              </a:rPr>
              <a:t>248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零售价：</a:t>
            </a:r>
            <a:r>
              <a:rPr lang="en-US" altLang="zh-CN">
                <a:solidFill>
                  <a:schemeClr val="tx1"/>
                </a:solidFill>
              </a:rPr>
              <a:t>299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5" name="图片 4" descr="详情图水印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20880000">
            <a:off x="6528435" y="5731510"/>
            <a:ext cx="1422400" cy="3632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0" y="577215"/>
            <a:ext cx="5200650" cy="51625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10" name="图片 9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796925" y="1744345"/>
            <a:ext cx="3166745" cy="311213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" name="文本框 3"/>
          <p:cNvSpPr txBox="1"/>
          <p:nvPr>
            <p:custDataLst>
              <p:tags r:id="rId3"/>
            </p:custDataLst>
          </p:nvPr>
        </p:nvSpPr>
        <p:spPr>
          <a:xfrm>
            <a:off x="6635750" y="837565"/>
            <a:ext cx="4989830" cy="521970"/>
          </a:xfrm>
          <a:prstGeom prst="rect">
            <a:avLst/>
          </a:prstGeom>
          <a:noFill/>
          <a:effectLst>
            <a:outerShdw blurRad="635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  <a:sym typeface="+mn-ea"/>
              </a:rPr>
              <a:t>中粮中秋月饼礼盒</a:t>
            </a:r>
            <a:endParaRPr lang="zh-CN" altLang="en-US" sz="2800" b="1">
              <a:solidFill>
                <a:schemeClr val="accent2"/>
              </a:solidFill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4"/>
            </p:custDataLst>
          </p:nvPr>
        </p:nvSpPr>
        <p:spPr>
          <a:xfrm>
            <a:off x="5345430" y="1652270"/>
            <a:ext cx="6358890" cy="35534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香雪满庭芳·风乐月饼礼盒</a:t>
            </a: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900g</a:t>
            </a:r>
            <a:endParaRPr lang="zh-CN" altLang="en-US" sz="24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lvl="0">
              <a:lnSpc>
                <a:spcPct val="150000"/>
              </a:lnSpc>
              <a:defRPr/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产品内配：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中粮香雪桃山海派奶黄流心月饼75g*2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中粮香雪咸芝士松仁月饼75g*2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中粮香雪秋耳黑米月饼75g*2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中粮香雪白桃乌龙月饼75g*2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中粮香雪芋泥芝士奇亚籽月饼75g*2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中粮香雪百香果乳酸菌月饼75g*2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5"/>
            </p:custDataLst>
          </p:nvPr>
        </p:nvSpPr>
        <p:spPr>
          <a:xfrm>
            <a:off x="5838190" y="5694045"/>
            <a:ext cx="1935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杰礼价：</a:t>
            </a:r>
            <a:r>
              <a:rPr lang="en-US" altLang="zh-CN" b="1">
                <a:solidFill>
                  <a:srgbClr val="FF0000"/>
                </a:solidFill>
              </a:rPr>
              <a:t>215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零售价：</a:t>
            </a:r>
            <a:r>
              <a:rPr lang="en-US" altLang="zh-CN">
                <a:solidFill>
                  <a:schemeClr val="tx1"/>
                </a:solidFill>
              </a:rPr>
              <a:t>298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5" name="图片 4" descr="详情图水印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 rot="20880000">
            <a:off x="6528435" y="5731510"/>
            <a:ext cx="1422400" cy="3632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6243320" y="971550"/>
            <a:ext cx="4989830" cy="521970"/>
          </a:xfrm>
          <a:prstGeom prst="rect">
            <a:avLst/>
          </a:prstGeom>
          <a:noFill/>
          <a:effectLst>
            <a:outerShdw blurRad="63500" dist="63500" dir="18900000" algn="bl" rotWithShape="0">
              <a:prstClr val="black">
                <a:alpha val="40000"/>
              </a:prstClr>
            </a:outerShdw>
          </a:effectLst>
        </p:spPr>
        <p:txBody>
          <a:bodyPr wrap="square" rtlCol="0">
            <a:spAutoFit/>
          </a:bodyPr>
          <a:p>
            <a:r>
              <a:rPr lang="zh-CN" altLang="en-US" sz="2800" b="1">
                <a:solidFill>
                  <a:schemeClr val="accent2"/>
                </a:solidFill>
                <a:sym typeface="+mn-ea"/>
              </a:rPr>
              <a:t>东来顺中秋月饼礼盒</a:t>
            </a:r>
            <a:endParaRPr lang="zh-CN" altLang="en-US" sz="2800" b="1">
              <a:solidFill>
                <a:schemeClr val="accent2"/>
              </a:solidFill>
              <a:sym typeface="+mn-ea"/>
            </a:endParaRPr>
          </a:p>
        </p:txBody>
      </p:sp>
      <p:sp>
        <p:nvSpPr>
          <p:cNvPr id="5" name="矩形 4"/>
          <p:cNvSpPr/>
          <p:nvPr>
            <p:custDataLst>
              <p:tags r:id="rId2"/>
            </p:custDataLst>
          </p:nvPr>
        </p:nvSpPr>
        <p:spPr>
          <a:xfrm>
            <a:off x="5345430" y="1652270"/>
            <a:ext cx="6358890" cy="3553460"/>
          </a:xfrm>
          <a:prstGeom prst="rect">
            <a:avLst/>
          </a:prstGeom>
          <a:noFill/>
          <a:ln w="9525">
            <a:noFill/>
          </a:ln>
        </p:spPr>
        <p:txBody>
          <a:bodyPr wrap="square" anchor="t" anchorCtr="0">
            <a:spAutoFit/>
          </a:bodyPr>
          <a:p>
            <a:pPr>
              <a:lnSpc>
                <a:spcPct val="150000"/>
              </a:lnSpc>
            </a:pPr>
            <a:r>
              <a:rPr lang="zh-CN" altLang="en-US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东来御礼月饼礼盒</a:t>
            </a:r>
            <a:r>
              <a:rPr lang="en-US" altLang="zh-CN" sz="2400" b="1" dirty="0">
                <a:solidFill>
                  <a:schemeClr val="accent2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 1200g</a:t>
            </a:r>
            <a:endParaRPr lang="en-US" altLang="zh-CN" sz="2400" b="1" dirty="0">
              <a:solidFill>
                <a:schemeClr val="accent2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</a:rPr>
              <a:t>产品内配：</a:t>
            </a:r>
            <a:endParaRPr lang="zh-CN" altLang="en-US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清真五仁月饼100g*2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清香莲蓉月饼100g*2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黑芝麻月饼100g*2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果仁豆沙月饼100g*2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枣泥核桃月饼100g*2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sym typeface="宋体" panose="02010600030101010101" pitchFamily="2" charset="-122"/>
              </a:rPr>
              <a:t>奶香椰蓉月饼100g*2</a:t>
            </a:r>
            <a:endParaRPr lang="zh-CN" altLang="en-US" b="1" dirty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sym typeface="宋体" panose="02010600030101010101" pitchFamily="2" charset="-122"/>
            </a:endParaRPr>
          </a:p>
        </p:txBody>
      </p:sp>
      <p:sp>
        <p:nvSpPr>
          <p:cNvPr id="6" name="文本框 5"/>
          <p:cNvSpPr txBox="1"/>
          <p:nvPr>
            <p:custDataLst>
              <p:tags r:id="rId3"/>
            </p:custDataLst>
          </p:nvPr>
        </p:nvSpPr>
        <p:spPr>
          <a:xfrm>
            <a:off x="5838190" y="5694045"/>
            <a:ext cx="19354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 b="1">
                <a:solidFill>
                  <a:srgbClr val="FF0000"/>
                </a:solidFill>
              </a:rPr>
              <a:t>杰礼价：</a:t>
            </a:r>
            <a:r>
              <a:rPr lang="en-US" altLang="zh-CN" b="1">
                <a:solidFill>
                  <a:srgbClr val="FF0000"/>
                </a:solidFill>
              </a:rPr>
              <a:t>222</a:t>
            </a:r>
            <a:endParaRPr lang="zh-CN" altLang="en-US" b="1">
              <a:solidFill>
                <a:srgbClr val="FF0000"/>
              </a:solidFill>
            </a:endParaRPr>
          </a:p>
          <a:p>
            <a:r>
              <a:rPr lang="zh-CN" altLang="en-US">
                <a:solidFill>
                  <a:schemeClr val="tx1"/>
                </a:solidFill>
              </a:rPr>
              <a:t>零售价：</a:t>
            </a:r>
            <a:r>
              <a:rPr lang="en-US" altLang="zh-CN">
                <a:solidFill>
                  <a:schemeClr val="tx1"/>
                </a:solidFill>
              </a:rPr>
              <a:t>298</a:t>
            </a:r>
            <a:endParaRPr lang="en-US" altLang="zh-CN">
              <a:solidFill>
                <a:schemeClr val="tx1"/>
              </a:solidFill>
            </a:endParaRPr>
          </a:p>
        </p:txBody>
      </p:sp>
      <p:pic>
        <p:nvPicPr>
          <p:cNvPr id="7" name="图片 6" descr="详情图水印1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/>
          <a:stretch>
            <a:fillRect/>
          </a:stretch>
        </p:blipFill>
        <p:spPr>
          <a:xfrm rot="20880000">
            <a:off x="6528435" y="5731510"/>
            <a:ext cx="1422400" cy="36322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144145" y="1268095"/>
            <a:ext cx="5123815" cy="44259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/>
    </mc:Choice>
    <mc:Fallback>
      <p:transition spd="slow" advTm="0"/>
    </mc:Fallback>
  </mc:AlternateContent>
</p:sld>
</file>

<file path=ppt/tags/tag1.xml><?xml version="1.0" encoding="utf-8"?>
<p:tagLst xmlns:p="http://schemas.openxmlformats.org/presentationml/2006/main">
  <p:tag name="KSO_WM_UNIT_PLACING_PICTURE_USER_VIEWPORT" val="{&quot;height&quot;:695,&quot;width&quot;:2722}"/>
</p:tagLst>
</file>

<file path=ppt/tags/tag10.xml><?xml version="1.0" encoding="utf-8"?>
<p:tagLst xmlns:p="http://schemas.openxmlformats.org/presentationml/2006/main">
  <p:tag name="KSO_WM_BEAUTIFY_FLAG" val=""/>
</p:tagLst>
</file>

<file path=ppt/tags/tag100.xml><?xml version="1.0" encoding="utf-8"?>
<p:tagLst xmlns:p="http://schemas.openxmlformats.org/presentationml/2006/main">
  <p:tag name="KSO_WM_BEAUTIFY_FLAG" val=""/>
</p:tagLst>
</file>

<file path=ppt/tags/tag101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102.xml><?xml version="1.0" encoding="utf-8"?>
<p:tagLst xmlns:p="http://schemas.openxmlformats.org/presentationml/2006/main">
  <p:tag name="KSO_WM_UNIT_PLACING_PICTURE_USER_VIEWPORT" val="{&quot;height&quot;:10965,&quot;width&quot;:19500}"/>
</p:tagLst>
</file>

<file path=ppt/tags/tag103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104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105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106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109.xml><?xml version="1.0" encoding="utf-8"?>
<p:tagLst xmlns:p="http://schemas.openxmlformats.org/presentationml/2006/main">
  <p:tag name="ISLIDE.ICON" val="#106642;"/>
</p:tagLst>
</file>

<file path=ppt/tags/tag11.xml><?xml version="1.0" encoding="utf-8"?>
<p:tagLst xmlns:p="http://schemas.openxmlformats.org/presentationml/2006/main">
  <p:tag name="KSO_WM_BEAUTIFY_FLAG" val=""/>
</p:tagLst>
</file>

<file path=ppt/tags/tag110.xml><?xml version="1.0" encoding="utf-8"?>
<p:tagLst xmlns:p="http://schemas.openxmlformats.org/presentationml/2006/main">
  <p:tag name="KSO_WPP_MARK_KEY" val="50e33762-b9b9-4a65-b8be-e1147f6f7955"/>
  <p:tag name="COMMONDATA" val="eyJoZGlkIjoiOTYxNzVkZjJjODUyZGYxMjdmZDRiYjk4MGU0NTY2MDgifQ=="/>
</p:tagLst>
</file>

<file path=ppt/tags/tag12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13.xml><?xml version="1.0" encoding="utf-8"?>
<p:tagLst xmlns:p="http://schemas.openxmlformats.org/presentationml/2006/main">
  <p:tag name="KSO_WM_BEAUTIFY_FLAG" val=""/>
</p:tagLst>
</file>

<file path=ppt/tags/tag14.xml><?xml version="1.0" encoding="utf-8"?>
<p:tagLst xmlns:p="http://schemas.openxmlformats.org/presentationml/2006/main">
  <p:tag name="KSO_WM_BEAUTIFY_FLAG" val=""/>
</p:tagLst>
</file>

<file path=ppt/tags/tag15.xml><?xml version="1.0" encoding="utf-8"?>
<p:tagLst xmlns:p="http://schemas.openxmlformats.org/presentationml/2006/main">
  <p:tag name="KSO_WM_BEAUTIFY_FLAG" val=""/>
</p:tagLst>
</file>

<file path=ppt/tags/tag16.xml><?xml version="1.0" encoding="utf-8"?>
<p:tagLst xmlns:p="http://schemas.openxmlformats.org/presentationml/2006/main">
  <p:tag name="KSO_WM_BEAUTIFY_FLAG" val=""/>
</p:tagLst>
</file>

<file path=ppt/tags/tag17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18.xml><?xml version="1.0" encoding="utf-8"?>
<p:tagLst xmlns:p="http://schemas.openxmlformats.org/presentationml/2006/main">
  <p:tag name="KSO_WM_BEAUTIFY_FLAG" val=""/>
</p:tagLst>
</file>

<file path=ppt/tags/tag19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BEAUTIFY_FLAG" val=""/>
</p:tagLst>
</file>

<file path=ppt/tags/tag21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22.xml><?xml version="1.0" encoding="utf-8"?>
<p:tagLst xmlns:p="http://schemas.openxmlformats.org/presentationml/2006/main">
  <p:tag name="KSO_WM_BEAUTIFY_FLAG" val=""/>
</p:tagLst>
</file>

<file path=ppt/tags/tag23.xml><?xml version="1.0" encoding="utf-8"?>
<p:tagLst xmlns:p="http://schemas.openxmlformats.org/presentationml/2006/main">
  <p:tag name="KSO_WM_BEAUTIFY_FLAG" val=""/>
</p:tagLst>
</file>

<file path=ppt/tags/tag24.xml><?xml version="1.0" encoding="utf-8"?>
<p:tagLst xmlns:p="http://schemas.openxmlformats.org/presentationml/2006/main">
  <p:tag name="KSO_WM_BEAUTIFY_FLAG" val=""/>
</p:tagLst>
</file>

<file path=ppt/tags/tag25.xml><?xml version="1.0" encoding="utf-8"?>
<p:tagLst xmlns:p="http://schemas.openxmlformats.org/presentationml/2006/main">
  <p:tag name="KSO_WM_BEAUTIFY_FLAG" val=""/>
</p:tagLst>
</file>

<file path=ppt/tags/tag26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27.xml><?xml version="1.0" encoding="utf-8"?>
<p:tagLst xmlns:p="http://schemas.openxmlformats.org/presentationml/2006/main">
  <p:tag name="KSO_WM_BEAUTIFY_FLAG" val=""/>
</p:tagLst>
</file>

<file path=ppt/tags/tag28.xml><?xml version="1.0" encoding="utf-8"?>
<p:tagLst xmlns:p="http://schemas.openxmlformats.org/presentationml/2006/main">
  <p:tag name="KSO_WM_BEAUTIFY_FLAG" val=""/>
</p:tagLst>
</file>

<file path=ppt/tags/tag29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ISLIDE.ICON" val="#106642;"/>
</p:tagLst>
</file>

<file path=ppt/tags/tag30.xml><?xml version="1.0" encoding="utf-8"?>
<p:tagLst xmlns:p="http://schemas.openxmlformats.org/presentationml/2006/main">
  <p:tag name="KSO_WM_BEAUTIFY_FLAG" val=""/>
</p:tagLst>
</file>

<file path=ppt/tags/tag31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32.xml><?xml version="1.0" encoding="utf-8"?>
<p:tagLst xmlns:p="http://schemas.openxmlformats.org/presentationml/2006/main">
  <p:tag name="KSO_WM_BEAUTIFY_FLAG" val=""/>
</p:tagLst>
</file>

<file path=ppt/tags/tag33.xml><?xml version="1.0" encoding="utf-8"?>
<p:tagLst xmlns:p="http://schemas.openxmlformats.org/presentationml/2006/main">
  <p:tag name="KSO_WM_BEAUTIFY_FLAG" val=""/>
</p:tagLst>
</file>

<file path=ppt/tags/tag34.xml><?xml version="1.0" encoding="utf-8"?>
<p:tagLst xmlns:p="http://schemas.openxmlformats.org/presentationml/2006/main">
  <p:tag name="KSO_WM_BEAUTIFY_FLAG" val=""/>
</p:tagLst>
</file>

<file path=ppt/tags/tag35.xml><?xml version="1.0" encoding="utf-8"?>
<p:tagLst xmlns:p="http://schemas.openxmlformats.org/presentationml/2006/main">
  <p:tag name="KSO_WM_BEAUTIFY_FLAG" val=""/>
</p:tagLst>
</file>

<file path=ppt/tags/tag36.xml><?xml version="1.0" encoding="utf-8"?>
<p:tagLst xmlns:p="http://schemas.openxmlformats.org/presentationml/2006/main">
  <p:tag name="KSO_WM_BEAUTIFY_FLAG" val=""/>
</p:tagLst>
</file>

<file path=ppt/tags/tag37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38.xml><?xml version="1.0" encoding="utf-8"?>
<p:tagLst xmlns:p="http://schemas.openxmlformats.org/presentationml/2006/main">
  <p:tag name="KSO_WM_BEAUTIFY_FLAG" val=""/>
</p:tagLst>
</file>

<file path=ppt/tags/tag39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BEAUTIFY_FLAG" val=""/>
</p:tagLst>
</file>

<file path=ppt/tags/tag41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42.xml><?xml version="1.0" encoding="utf-8"?>
<p:tagLst xmlns:p="http://schemas.openxmlformats.org/presentationml/2006/main">
  <p:tag name="KSO_WM_BEAUTIFY_FLAG" val=""/>
</p:tagLst>
</file>

<file path=ppt/tags/tag43.xml><?xml version="1.0" encoding="utf-8"?>
<p:tagLst xmlns:p="http://schemas.openxmlformats.org/presentationml/2006/main">
  <p:tag name="KSO_WM_BEAUTIFY_FLAG" val=""/>
</p:tagLst>
</file>

<file path=ppt/tags/tag44.xml><?xml version="1.0" encoding="utf-8"?>
<p:tagLst xmlns:p="http://schemas.openxmlformats.org/presentationml/2006/main">
  <p:tag name="KSO_WM_BEAUTIFY_FLAG" val=""/>
</p:tagLst>
</file>

<file path=ppt/tags/tag45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46.xml><?xml version="1.0" encoding="utf-8"?>
<p:tagLst xmlns:p="http://schemas.openxmlformats.org/presentationml/2006/main">
  <p:tag name="KSO_WM_BEAUTIFY_FLAG" val=""/>
</p:tagLst>
</file>

<file path=ppt/tags/tag47.xml><?xml version="1.0" encoding="utf-8"?>
<p:tagLst xmlns:p="http://schemas.openxmlformats.org/presentationml/2006/main">
  <p:tag name="KSO_WM_BEAUTIFY_FLAG" val=""/>
</p:tagLst>
</file>

<file path=ppt/tags/tag48.xml><?xml version="1.0" encoding="utf-8"?>
<p:tagLst xmlns:p="http://schemas.openxmlformats.org/presentationml/2006/main">
  <p:tag name="KSO_WM_BEAUTIFY_FLAG" val=""/>
</p:tagLst>
</file>

<file path=ppt/tags/tag49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50.xml><?xml version="1.0" encoding="utf-8"?>
<p:tagLst xmlns:p="http://schemas.openxmlformats.org/presentationml/2006/main">
  <p:tag name="KSO_WM_BEAUTIFY_FLAG" val=""/>
</p:tagLst>
</file>

<file path=ppt/tags/tag51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52.xml><?xml version="1.0" encoding="utf-8"?>
<p:tagLst xmlns:p="http://schemas.openxmlformats.org/presentationml/2006/main">
  <p:tag name="KSO_WM_BEAUTIFY_FLAG" val=""/>
</p:tagLst>
</file>

<file path=ppt/tags/tag53.xml><?xml version="1.0" encoding="utf-8"?>
<p:tagLst xmlns:p="http://schemas.openxmlformats.org/presentationml/2006/main">
  <p:tag name="KSO_WM_BEAUTIFY_FLAG" val=""/>
</p:tagLst>
</file>

<file path=ppt/tags/tag54.xml><?xml version="1.0" encoding="utf-8"?>
<p:tagLst xmlns:p="http://schemas.openxmlformats.org/presentationml/2006/main">
  <p:tag name="KSO_WM_BEAUTIFY_FLAG" val=""/>
</p:tagLst>
</file>

<file path=ppt/tags/tag55.xml><?xml version="1.0" encoding="utf-8"?>
<p:tagLst xmlns:p="http://schemas.openxmlformats.org/presentationml/2006/main">
  <p:tag name="KSO_WM_BEAUTIFY_FLAG" val=""/>
</p:tagLst>
</file>

<file path=ppt/tags/tag56.xml><?xml version="1.0" encoding="utf-8"?>
<p:tagLst xmlns:p="http://schemas.openxmlformats.org/presentationml/2006/main">
  <p:tag name="KSO_WM_BEAUTIFY_FLAG" val=""/>
</p:tagLst>
</file>

<file path=ppt/tags/tag57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58.xml><?xml version="1.0" encoding="utf-8"?>
<p:tagLst xmlns:p="http://schemas.openxmlformats.org/presentationml/2006/main">
  <p:tag name="KSO_WM_BEAUTIFY_FLAG" val=""/>
</p:tagLst>
</file>

<file path=ppt/tags/tag59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60.xml><?xml version="1.0" encoding="utf-8"?>
<p:tagLst xmlns:p="http://schemas.openxmlformats.org/presentationml/2006/main">
  <p:tag name="KSO_WM_BEAUTIFY_FLAG" val=""/>
</p:tagLst>
</file>

<file path=ppt/tags/tag61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62.xml><?xml version="1.0" encoding="utf-8"?>
<p:tagLst xmlns:p="http://schemas.openxmlformats.org/presentationml/2006/main">
  <p:tag name="KSO_WM_BEAUTIFY_FLAG" val=""/>
</p:tagLst>
</file>

<file path=ppt/tags/tag63.xml><?xml version="1.0" encoding="utf-8"?>
<p:tagLst xmlns:p="http://schemas.openxmlformats.org/presentationml/2006/main">
  <p:tag name="KSO_WM_BEAUTIFY_FLAG" val=""/>
</p:tagLst>
</file>

<file path=ppt/tags/tag64.xml><?xml version="1.0" encoding="utf-8"?>
<p:tagLst xmlns:p="http://schemas.openxmlformats.org/presentationml/2006/main">
  <p:tag name="KSO_WM_BEAUTIFY_FLAG" val=""/>
</p:tagLst>
</file>

<file path=ppt/tags/tag65.xml><?xml version="1.0" encoding="utf-8"?>
<p:tagLst xmlns:p="http://schemas.openxmlformats.org/presentationml/2006/main">
  <p:tag name="KSO_WM_BEAUTIFY_FLAG" val=""/>
</p:tagLst>
</file>

<file path=ppt/tags/tag66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67.xml><?xml version="1.0" encoding="utf-8"?>
<p:tagLst xmlns:p="http://schemas.openxmlformats.org/presentationml/2006/main">
  <p:tag name="KSO_WM_BEAUTIFY_FLAG" val=""/>
</p:tagLst>
</file>

<file path=ppt/tags/tag68.xml><?xml version="1.0" encoding="utf-8"?>
<p:tagLst xmlns:p="http://schemas.openxmlformats.org/presentationml/2006/main">
  <p:tag name="KSO_WM_BEAUTIFY_FLAG" val=""/>
</p:tagLst>
</file>

<file path=ppt/tags/tag69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70.xml><?xml version="1.0" encoding="utf-8"?>
<p:tagLst xmlns:p="http://schemas.openxmlformats.org/presentationml/2006/main">
  <p:tag name="KSO_WM_BEAUTIFY_FLAG" val=""/>
</p:tagLst>
</file>

<file path=ppt/tags/tag71.xml><?xml version="1.0" encoding="utf-8"?>
<p:tagLst xmlns:p="http://schemas.openxmlformats.org/presentationml/2006/main">
  <p:tag name="KSO_WM_BEAUTIFY_FLAG" val=""/>
</p:tagLst>
</file>

<file path=ppt/tags/tag72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73.xml><?xml version="1.0" encoding="utf-8"?>
<p:tagLst xmlns:p="http://schemas.openxmlformats.org/presentationml/2006/main">
  <p:tag name="KSO_WM_BEAUTIFY_FLAG" val=""/>
</p:tagLst>
</file>

<file path=ppt/tags/tag74.xml><?xml version="1.0" encoding="utf-8"?>
<p:tagLst xmlns:p="http://schemas.openxmlformats.org/presentationml/2006/main">
  <p:tag name="KSO_WM_BEAUTIFY_FLAG" val=""/>
</p:tagLst>
</file>

<file path=ppt/tags/tag75.xml><?xml version="1.0" encoding="utf-8"?>
<p:tagLst xmlns:p="http://schemas.openxmlformats.org/presentationml/2006/main">
  <p:tag name="KSO_WM_BEAUTIFY_FLAG" val=""/>
</p:tagLst>
</file>

<file path=ppt/tags/tag76.xml><?xml version="1.0" encoding="utf-8"?>
<p:tagLst xmlns:p="http://schemas.openxmlformats.org/presentationml/2006/main">
  <p:tag name="KSO_WM_BEAUTIFY_FLAG" val=""/>
</p:tagLst>
</file>

<file path=ppt/tags/tag77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78.xml><?xml version="1.0" encoding="utf-8"?>
<p:tagLst xmlns:p="http://schemas.openxmlformats.org/presentationml/2006/main">
  <p:tag name="KSO_WM_BEAUTIFY_FLAG" val=""/>
</p:tagLst>
</file>

<file path=ppt/tags/tag79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KSO_WM_BEAUTIFY_FLAG" val=""/>
</p:tagLst>
</file>

<file path=ppt/tags/tag80.xml><?xml version="1.0" encoding="utf-8"?>
<p:tagLst xmlns:p="http://schemas.openxmlformats.org/presentationml/2006/main">
  <p:tag name="KSO_WM_BEAUTIFY_FLAG" val=""/>
</p:tagLst>
</file>

<file path=ppt/tags/tag81.xml><?xml version="1.0" encoding="utf-8"?>
<p:tagLst xmlns:p="http://schemas.openxmlformats.org/presentationml/2006/main">
  <p:tag name="KSO_WM_BEAUTIFY_FLAG" val=""/>
</p:tagLst>
</file>

<file path=ppt/tags/tag82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83.xml><?xml version="1.0" encoding="utf-8"?>
<p:tagLst xmlns:p="http://schemas.openxmlformats.org/presentationml/2006/main">
  <p:tag name="KSO_WM_BEAUTIFY_FLAG" val=""/>
</p:tagLst>
</file>

<file path=ppt/tags/tag84.xml><?xml version="1.0" encoding="utf-8"?>
<p:tagLst xmlns:p="http://schemas.openxmlformats.org/presentationml/2006/main">
  <p:tag name="KSO_WM_BEAUTIFY_FLAG" val=""/>
</p:tagLst>
</file>

<file path=ppt/tags/tag85.xml><?xml version="1.0" encoding="utf-8"?>
<p:tagLst xmlns:p="http://schemas.openxmlformats.org/presentationml/2006/main">
  <p:tag name="KSO_WM_BEAUTIFY_FLAG" val=""/>
</p:tagLst>
</file>

<file path=ppt/tags/tag86.xml><?xml version="1.0" encoding="utf-8"?>
<p:tagLst xmlns:p="http://schemas.openxmlformats.org/presentationml/2006/main">
  <p:tag name="KSO_WM_BEAUTIFY_FLAG" val=""/>
</p:tagLst>
</file>

<file path=ppt/tags/tag87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88.xml><?xml version="1.0" encoding="utf-8"?>
<p:tagLst xmlns:p="http://schemas.openxmlformats.org/presentationml/2006/main">
  <p:tag name="KSO_WM_BEAUTIFY_FLAG" val=""/>
</p:tagLst>
</file>

<file path=ppt/tags/tag89.xml><?xml version="1.0" encoding="utf-8"?>
<p:tagLst xmlns:p="http://schemas.openxmlformats.org/presentationml/2006/main">
  <p:tag name="KSO_WM_BEAUTIFY_FLAG" val=""/>
</p:tagLst>
</file>

<file path=ppt/tags/tag9.xml><?xml version="1.0" encoding="utf-8"?>
<p:tagLst xmlns:p="http://schemas.openxmlformats.org/presentationml/2006/main">
  <p:tag name="KSO_WM_BEAUTIFY_FLAG" val=""/>
</p:tagLst>
</file>

<file path=ppt/tags/tag90.xml><?xml version="1.0" encoding="utf-8"?>
<p:tagLst xmlns:p="http://schemas.openxmlformats.org/presentationml/2006/main">
  <p:tag name="KSO_WM_BEAUTIFY_FLAG" val=""/>
</p:tagLst>
</file>

<file path=ppt/tags/tag91.xml><?xml version="1.0" encoding="utf-8"?>
<p:tagLst xmlns:p="http://schemas.openxmlformats.org/presentationml/2006/main">
  <p:tag name="KSO_WM_BEAUTIFY_FLAG" val=""/>
</p:tagLst>
</file>

<file path=ppt/tags/tag92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93.xml><?xml version="1.0" encoding="utf-8"?>
<p:tagLst xmlns:p="http://schemas.openxmlformats.org/presentationml/2006/main">
  <p:tag name="KSO_WM_BEAUTIFY_FLAG" val=""/>
</p:tagLst>
</file>

<file path=ppt/tags/tag94.xml><?xml version="1.0" encoding="utf-8"?>
<p:tagLst xmlns:p="http://schemas.openxmlformats.org/presentationml/2006/main">
  <p:tag name="KSO_WM_BEAUTIFY_FLAG" val=""/>
</p:tagLst>
</file>

<file path=ppt/tags/tag95.xml><?xml version="1.0" encoding="utf-8"?>
<p:tagLst xmlns:p="http://schemas.openxmlformats.org/presentationml/2006/main">
  <p:tag name="KSO_WM_BEAUTIFY_FLAG" val=""/>
</p:tagLst>
</file>

<file path=ppt/tags/tag96.xml><?xml version="1.0" encoding="utf-8"?>
<p:tagLst xmlns:p="http://schemas.openxmlformats.org/presentationml/2006/main">
  <p:tag name="KSO_WM_BEAUTIFY_FLAG" val=""/>
</p:tagLst>
</file>

<file path=ppt/tags/tag97.xml><?xml version="1.0" encoding="utf-8"?>
<p:tagLst xmlns:p="http://schemas.openxmlformats.org/presentationml/2006/main">
  <p:tag name="KSO_WM_UNIT_PLACING_PICTURE_USER_VIEWPORT" val="{&quot;height&quot;:695,&quot;width&quot;:2722}"/>
  <p:tag name="KSO_WM_BEAUTIFY_FLAG" val=""/>
</p:tagLst>
</file>

<file path=ppt/tags/tag98.xml><?xml version="1.0" encoding="utf-8"?>
<p:tagLst xmlns:p="http://schemas.openxmlformats.org/presentationml/2006/main">
  <p:tag name="KSO_WM_UNIT_PLACING_PICTURE_USER_VIEWPORT" val="{&quot;height&quot;:10965,&quot;width&quot;:19500}"/>
</p:tagLst>
</file>

<file path=ppt/tags/tag99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3153</Words>
  <Application>WPS 演示</Application>
  <PresentationFormat>宽屏</PresentationFormat>
  <Paragraphs>257</Paragraphs>
  <Slides>27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27</vt:i4>
      </vt:variant>
    </vt:vector>
  </HeadingPairs>
  <TitlesOfParts>
    <vt:vector size="41" baseType="lpstr">
      <vt:lpstr>Arial</vt:lpstr>
      <vt:lpstr>宋体</vt:lpstr>
      <vt:lpstr>Wingdings</vt:lpstr>
      <vt:lpstr>思源黑体 CN Normal</vt:lpstr>
      <vt:lpstr>思源黑体 CN Medium</vt:lpstr>
      <vt:lpstr>字魂143号-狂傲行书</vt:lpstr>
      <vt:lpstr>思源宋体 CN Heavy</vt:lpstr>
      <vt:lpstr>思源黑体 CN Bold</vt:lpstr>
      <vt:lpstr>微软雅黑</vt:lpstr>
      <vt:lpstr>等线</vt:lpstr>
      <vt:lpstr>Arial Unicode MS</vt:lpstr>
      <vt:lpstr>等线 Light</vt:lpstr>
      <vt:lpstr>Calibri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孙丽｜设计｜杰中杰礼品网</cp:lastModifiedBy>
  <cp:revision>43</cp:revision>
  <dcterms:created xsi:type="dcterms:W3CDTF">2022-11-30T07:12:00Z</dcterms:created>
  <dcterms:modified xsi:type="dcterms:W3CDTF">2023-08-29T09:13:06Z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F849772F59754C2EB38F27467E8CD285_12</vt:lpwstr>
  </property>
  <property fmtid="{D5CDD505-2E9C-101B-9397-08002B2CF9AE}" pid="3" name="KSOProductBuildVer">
    <vt:lpwstr>2052-12.1.0.15374</vt:lpwstr>
  </property>
</Properties>
</file>