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9" r:id="rId3"/>
    <p:sldId id="340" r:id="rId4"/>
    <p:sldId id="313" r:id="rId5"/>
    <p:sldId id="312" r:id="rId7"/>
    <p:sldId id="311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4" r:id="rId16"/>
    <p:sldId id="315" r:id="rId17"/>
    <p:sldId id="316" r:id="rId18"/>
    <p:sldId id="317" r:id="rId19"/>
    <p:sldId id="319" r:id="rId20"/>
    <p:sldId id="320" r:id="rId21"/>
    <p:sldId id="321" r:id="rId22"/>
    <p:sldId id="322" r:id="rId23"/>
    <p:sldId id="297" r:id="rId24"/>
    <p:sldId id="292" r:id="rId25"/>
    <p:sldId id="293" r:id="rId26"/>
    <p:sldId id="294" r:id="rId27"/>
    <p:sldId id="295" r:id="rId28"/>
    <p:sldId id="296" r:id="rId29"/>
    <p:sldId id="260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y" initials="A" lastIdx="1" clrIdx="0"/>
  <p:cmAuthor id="2" name="16655" initials="1" lastIdx="1" clrIdx="1"/>
  <p:cmAuthor id="0" name="MG" initials="" lastIdx="1" clrIdx="0"/>
  <p:cmAuthor id="3" name="amyzhang" initials="a" lastIdx="1" clrIdx="0"/>
  <p:cmAuthor id="4" name="JerryW" initials="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96969"/>
    <a:srgbClr val="939393"/>
    <a:srgbClr val="D19F62"/>
    <a:srgbClr val="063C54"/>
    <a:srgbClr val="4BB5CB"/>
    <a:srgbClr val="F0FA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7" d="100"/>
          <a:sy n="87" d="100"/>
        </p:scale>
        <p:origin x="528" y="4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5" Type="http://schemas.openxmlformats.org/officeDocument/2006/relationships/tags" Target="tags/tag87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089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099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4100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445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/>
          </a:ln>
        </p:spPr>
      </p:sp>
      <p:sp>
        <p:nvSpPr>
          <p:cNvPr id="104451" name="备注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zh-CN" altLang="en-US" dirty="0"/>
          </a:p>
        </p:txBody>
      </p:sp>
      <p:sp>
        <p:nvSpPr>
          <p:cNvPr id="104452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>
              <a:buNone/>
            </a:pPr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349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3491" name="文本占位符 2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80898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B8524-8A64-414E-9ECF-85C5A2887CC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6A735-B49D-407A-8399-00B4CCFE8C5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8.xml"/><Relationship Id="rId8" Type="http://schemas.openxmlformats.org/officeDocument/2006/relationships/image" Target="../media/image39.jpeg"/><Relationship Id="rId7" Type="http://schemas.openxmlformats.org/officeDocument/2006/relationships/tags" Target="../tags/tag37.xml"/><Relationship Id="rId6" Type="http://schemas.openxmlformats.org/officeDocument/2006/relationships/image" Target="../media/image38.jpeg"/><Relationship Id="rId5" Type="http://schemas.openxmlformats.org/officeDocument/2006/relationships/tags" Target="../tags/tag36.xml"/><Relationship Id="rId4" Type="http://schemas.openxmlformats.org/officeDocument/2006/relationships/image" Target="../media/image37.jpeg"/><Relationship Id="rId3" Type="http://schemas.openxmlformats.org/officeDocument/2006/relationships/tags" Target="../tags/tag35.xml"/><Relationship Id="rId21" Type="http://schemas.openxmlformats.org/officeDocument/2006/relationships/slideLayout" Target="../slideLayouts/slideLayout1.xml"/><Relationship Id="rId20" Type="http://schemas.openxmlformats.org/officeDocument/2006/relationships/tags" Target="../tags/tag46.xml"/><Relationship Id="rId2" Type="http://schemas.openxmlformats.org/officeDocument/2006/relationships/image" Target="../media/image36.jpeg"/><Relationship Id="rId19" Type="http://schemas.openxmlformats.org/officeDocument/2006/relationships/image" Target="../media/image1.png"/><Relationship Id="rId18" Type="http://schemas.openxmlformats.org/officeDocument/2006/relationships/tags" Target="../tags/tag45.xml"/><Relationship Id="rId17" Type="http://schemas.openxmlformats.org/officeDocument/2006/relationships/tags" Target="../tags/tag44.xml"/><Relationship Id="rId16" Type="http://schemas.openxmlformats.org/officeDocument/2006/relationships/image" Target="../media/image41.png"/><Relationship Id="rId15" Type="http://schemas.openxmlformats.org/officeDocument/2006/relationships/tags" Target="../tags/tag43.xml"/><Relationship Id="rId14" Type="http://schemas.openxmlformats.org/officeDocument/2006/relationships/image" Target="../media/image40.jpeg"/><Relationship Id="rId13" Type="http://schemas.openxmlformats.org/officeDocument/2006/relationships/tags" Target="../tags/tag42.xml"/><Relationship Id="rId12" Type="http://schemas.openxmlformats.org/officeDocument/2006/relationships/tags" Target="../tags/tag41.xml"/><Relationship Id="rId11" Type="http://schemas.openxmlformats.org/officeDocument/2006/relationships/tags" Target="../tags/tag40.xml"/><Relationship Id="rId10" Type="http://schemas.openxmlformats.org/officeDocument/2006/relationships/tags" Target="../tags/tag39.xml"/><Relationship Id="rId1" Type="http://schemas.openxmlformats.org/officeDocument/2006/relationships/tags" Target="../tags/tag34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jpeg"/><Relationship Id="rId8" Type="http://schemas.openxmlformats.org/officeDocument/2006/relationships/image" Target="../media/image45.jpeg"/><Relationship Id="rId7" Type="http://schemas.openxmlformats.org/officeDocument/2006/relationships/tags" Target="../tags/tag4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tags" Target="../tags/tag47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.png"/><Relationship Id="rId10" Type="http://schemas.openxmlformats.org/officeDocument/2006/relationships/tags" Target="../tags/tag49.xml"/><Relationship Id="rId1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tags" Target="../tags/tag50.xml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1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image" Target="../media/image55.png"/><Relationship Id="rId5" Type="http://schemas.openxmlformats.org/officeDocument/2006/relationships/tags" Target="../tags/tag53.xml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56.xml"/><Relationship Id="rId1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image" Target="../media/image55.png"/><Relationship Id="rId5" Type="http://schemas.openxmlformats.org/officeDocument/2006/relationships/tags" Target="../tags/tag57.xml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60.xml"/><Relationship Id="rId1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jpeg"/><Relationship Id="rId8" Type="http://schemas.openxmlformats.org/officeDocument/2006/relationships/image" Target="../media/image70.png"/><Relationship Id="rId7" Type="http://schemas.openxmlformats.org/officeDocument/2006/relationships/image" Target="../media/image69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.png"/><Relationship Id="rId12" Type="http://schemas.openxmlformats.org/officeDocument/2006/relationships/tags" Target="../tags/tag64.xml"/><Relationship Id="rId11" Type="http://schemas.openxmlformats.org/officeDocument/2006/relationships/tags" Target="../tags/tag63.xml"/><Relationship Id="rId10" Type="http://schemas.openxmlformats.org/officeDocument/2006/relationships/image" Target="../media/image72.png"/><Relationship Id="rId1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9.xml"/><Relationship Id="rId7" Type="http://schemas.openxmlformats.org/officeDocument/2006/relationships/image" Target="../media/image1.png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9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image" Target="../media/image83.png"/><Relationship Id="rId3" Type="http://schemas.openxmlformats.org/officeDocument/2006/relationships/image" Target="../media/image82.emf"/><Relationship Id="rId2" Type="http://schemas.openxmlformats.org/officeDocument/2006/relationships/image" Target="../media/image81.png"/><Relationship Id="rId1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5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image" Target="../media/image84.png"/><Relationship Id="rId2" Type="http://schemas.openxmlformats.org/officeDocument/2006/relationships/image" Target="../media/image82.emf"/><Relationship Id="rId1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image" Target="../media/image86.png"/><Relationship Id="rId3" Type="http://schemas.openxmlformats.org/officeDocument/2006/relationships/tags" Target="../tags/tag75.xml"/><Relationship Id="rId2" Type="http://schemas.openxmlformats.org/officeDocument/2006/relationships/image" Target="../media/image85.png"/><Relationship Id="rId1" Type="http://schemas.openxmlformats.org/officeDocument/2006/relationships/tags" Target="../tags/tag74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3" Type="http://schemas.openxmlformats.org/officeDocument/2006/relationships/tags" Target="../tags/tag79.xml"/><Relationship Id="rId2" Type="http://schemas.openxmlformats.org/officeDocument/2006/relationships/image" Target="../media/image85.png"/><Relationship Id="rId1" Type="http://schemas.openxmlformats.org/officeDocument/2006/relationships/tags" Target="../tags/tag78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tags" Target="../tags/tag80.xml"/><Relationship Id="rId1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tags" Target="../tags/tag81.xml"/><Relationship Id="rId1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tags" Target="../tags/tag82.xml"/><Relationship Id="rId1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2" Type="http://schemas.openxmlformats.org/officeDocument/2006/relationships/tags" Target="../tags/tag83.xml"/><Relationship Id="rId1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6.xml"/><Relationship Id="rId3" Type="http://schemas.openxmlformats.org/officeDocument/2006/relationships/image" Target="../media/image1.png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jpeg"/><Relationship Id="rId8" Type="http://schemas.openxmlformats.org/officeDocument/2006/relationships/image" Target="../media/image11.jpeg"/><Relationship Id="rId7" Type="http://schemas.openxmlformats.org/officeDocument/2006/relationships/tags" Target="../tags/tag9.xml"/><Relationship Id="rId6" Type="http://schemas.openxmlformats.org/officeDocument/2006/relationships/image" Target="../media/image10.jpeg"/><Relationship Id="rId5" Type="http://schemas.openxmlformats.org/officeDocument/2006/relationships/tags" Target="../tags/tag8.xml"/><Relationship Id="rId4" Type="http://schemas.openxmlformats.org/officeDocument/2006/relationships/image" Target="../media/image9.jpeg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2.xml"/><Relationship Id="rId13" Type="http://schemas.openxmlformats.org/officeDocument/2006/relationships/image" Target="../media/image1.png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image" Target="../media/image13.jpe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image" Target="../media/image15.jpeg"/><Relationship Id="rId3" Type="http://schemas.openxmlformats.org/officeDocument/2006/relationships/tags" Target="../tags/tag14.xml"/><Relationship Id="rId2" Type="http://schemas.openxmlformats.org/officeDocument/2006/relationships/image" Target="../media/image14.png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1" Type="http://schemas.openxmlformats.org/officeDocument/2006/relationships/notesSlide" Target="../notesSlides/notesSlide3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2.xml"/><Relationship Id="rId4" Type="http://schemas.openxmlformats.org/officeDocument/2006/relationships/image" Target="../media/image1.png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tags" Target="../tags/tag23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.png"/><Relationship Id="rId1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image" Target="../media/image30.jpeg"/><Relationship Id="rId7" Type="http://schemas.openxmlformats.org/officeDocument/2006/relationships/tags" Target="../tags/tag29.xml"/><Relationship Id="rId6" Type="http://schemas.openxmlformats.org/officeDocument/2006/relationships/image" Target="../media/image29.jpeg"/><Relationship Id="rId5" Type="http://schemas.openxmlformats.org/officeDocument/2006/relationships/tags" Target="../tags/tag28.xml"/><Relationship Id="rId4" Type="http://schemas.openxmlformats.org/officeDocument/2006/relationships/image" Target="../media/image28.jpeg"/><Relationship Id="rId3" Type="http://schemas.openxmlformats.org/officeDocument/2006/relationships/tags" Target="../tags/tag27.xml"/><Relationship Id="rId2" Type="http://schemas.openxmlformats.org/officeDocument/2006/relationships/image" Target="../media/image27.jpe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1" Type="http://schemas.openxmlformats.org/officeDocument/2006/relationships/tags" Target="../tags/tag31.xml"/><Relationship Id="rId10" Type="http://schemas.openxmlformats.org/officeDocument/2006/relationships/tags" Target="../tags/tag30.xml"/><Relationship Id="rId1" Type="http://schemas.openxmlformats.org/officeDocument/2006/relationships/tags" Target="../tags/tag2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image" Target="../media/image35.png"/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9F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 27"/>
          <p:cNvSpPr/>
          <p:nvPr/>
        </p:nvSpPr>
        <p:spPr>
          <a:xfrm>
            <a:off x="0" y="0"/>
            <a:ext cx="9715500" cy="6858000"/>
          </a:xfrm>
          <a:custGeom>
            <a:avLst/>
            <a:gdLst>
              <a:gd name="connsiteX0" fmla="*/ 0 w 9715500"/>
              <a:gd name="connsiteY0" fmla="*/ 0 h 6858000"/>
              <a:gd name="connsiteX1" fmla="*/ 2499035 w 9715500"/>
              <a:gd name="connsiteY1" fmla="*/ 0 h 6858000"/>
              <a:gd name="connsiteX2" fmla="*/ 9715500 w 9715500"/>
              <a:gd name="connsiteY2" fmla="*/ 6858000 h 6858000"/>
              <a:gd name="connsiteX3" fmla="*/ 0 w 97155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5500" h="6858000">
                <a:moveTo>
                  <a:pt x="0" y="0"/>
                </a:moveTo>
                <a:lnTo>
                  <a:pt x="2499035" y="0"/>
                </a:lnTo>
                <a:lnTo>
                  <a:pt x="97155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63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033531" y="1214503"/>
            <a:ext cx="10124939" cy="4002266"/>
          </a:xfrm>
          <a:prstGeom prst="rect">
            <a:avLst/>
          </a:prstGeom>
          <a:noFill/>
          <a:ln w="3175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273007" y="4377306"/>
            <a:ext cx="10095162" cy="180854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12700" cap="flat" cmpd="sng" algn="ctr">
            <a:noFill/>
            <a:prstDash val="solid"/>
            <a:miter lim="800000"/>
          </a:ln>
          <a:effectLst>
            <a:softEdge rad="6350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67326" y="1452344"/>
            <a:ext cx="9657348" cy="395331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120102" y="2390668"/>
            <a:ext cx="795179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063C54"/>
                </a:solidFill>
                <a:effectLst>
                  <a:outerShdw blurRad="50800" dist="38100" dir="2700000" algn="tl" rotWithShape="0">
                    <a:schemeClr val="bg1">
                      <a:lumMod val="65000"/>
                      <a:alpha val="40000"/>
                    </a:schemeClr>
                  </a:outerShdw>
                  <a:reflection blurRad="25400" stA="40000" endPos="28000" dir="5400000" sy="-100000" algn="bl" rotWithShape="0"/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143号-狂傲行书" panose="00000500000000000000" pitchFamily="2" charset="-122"/>
                <a:sym typeface="思源黑体 CN Normal" panose="020B0400000000000000" pitchFamily="34" charset="-122"/>
              </a:rPr>
              <a:t>200</a:t>
            </a:r>
            <a:r>
              <a:rPr lang="zh-CN" altLang="en-US" sz="4800" b="1" dirty="0">
                <a:solidFill>
                  <a:srgbClr val="063C54"/>
                </a:solidFill>
                <a:effectLst>
                  <a:outerShdw blurRad="50800" dist="38100" dir="2700000" algn="tl" rotWithShape="0">
                    <a:schemeClr val="bg1">
                      <a:lumMod val="65000"/>
                      <a:alpha val="40000"/>
                    </a:schemeClr>
                  </a:outerShdw>
                  <a:reflection blurRad="25400" stA="40000" endPos="28000" dir="5400000" sy="-100000" algn="bl" rotWithShape="0"/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143号-狂傲行书" panose="00000500000000000000" pitchFamily="2" charset="-122"/>
                <a:sym typeface="思源黑体 CN Normal" panose="020B0400000000000000" pitchFamily="34" charset="-122"/>
              </a:rPr>
              <a:t>元</a:t>
            </a:r>
            <a:r>
              <a:rPr lang="zh-CN" altLang="zh-CN" sz="4800" b="1" dirty="0">
                <a:solidFill>
                  <a:srgbClr val="063C54"/>
                </a:solidFill>
                <a:effectLst>
                  <a:outerShdw blurRad="50800" dist="38100" dir="2700000" algn="tl" rotWithShape="0">
                    <a:schemeClr val="bg1">
                      <a:lumMod val="65000"/>
                      <a:alpha val="40000"/>
                    </a:schemeClr>
                  </a:outerShdw>
                  <a:reflection blurRad="25400" stA="40000" endPos="28000" dir="5400000" sy="-100000" algn="bl" rotWithShape="0"/>
                </a:effectLst>
                <a:latin typeface="思源黑体 CN Medium" panose="020B0600000000000000" pitchFamily="34" charset="-122"/>
                <a:ea typeface="思源黑体 CN Medium" panose="020B0600000000000000" pitchFamily="34" charset="-122"/>
                <a:cs typeface="字魂143号-狂傲行书" panose="00000500000000000000" pitchFamily="2" charset="-122"/>
                <a:sym typeface="思源黑体 CN Normal" panose="020B0400000000000000" pitchFamily="34" charset="-122"/>
              </a:rPr>
              <a:t>商务礼赠礼品推荐</a:t>
            </a:r>
            <a:endParaRPr lang="zh-CN" altLang="zh-CN" sz="4800" b="1" dirty="0">
              <a:solidFill>
                <a:srgbClr val="063C54"/>
              </a:solidFill>
              <a:effectLst>
                <a:outerShdw blurRad="50800" dist="38100" dir="2700000" algn="tl" rotWithShape="0">
                  <a:schemeClr val="bg1">
                    <a:lumMod val="65000"/>
                    <a:alpha val="40000"/>
                  </a:schemeClr>
                </a:outerShdw>
                <a:reflection blurRad="25400" stA="40000" endPos="28000" dir="5400000" sy="-100000" algn="bl" rotWithShape="0"/>
              </a:effectLst>
              <a:latin typeface="思源黑体 CN Medium" panose="020B0600000000000000" pitchFamily="34" charset="-122"/>
              <a:ea typeface="思源黑体 CN Medium" panose="020B0600000000000000" pitchFamily="34" charset="-122"/>
              <a:cs typeface="字魂143号-狂傲行书" panose="00000500000000000000" pitchFamily="2" charset="-122"/>
              <a:sym typeface="思源黑体 CN Normal" panose="020B0400000000000000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20646" y="3428767"/>
            <a:ext cx="7010399" cy="43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zh-CN" altLang="en-US" sz="1600" dirty="0" smtClean="0">
                <a:solidFill>
                  <a:schemeClr val="bg2">
                    <a:lumMod val="10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思源黑体 CN Normal" panose="020B0400000000000000" pitchFamily="34" charset="-122"/>
              </a:rPr>
              <a:t>杰中杰提供</a:t>
            </a:r>
            <a:endParaRPr lang="zh-CN" altLang="en-US" sz="1600" dirty="0" smtClean="0">
              <a:solidFill>
                <a:schemeClr val="bg2">
                  <a:lumMod val="10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  <a:sym typeface="思源黑体 CN Normal" panose="020B0400000000000000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140200" y="4728845"/>
            <a:ext cx="3703320" cy="40767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lstStyle/>
          <a:p>
            <a:pPr>
              <a:lnSpc>
                <a:spcPct val="140000"/>
              </a:lnSpc>
            </a:pP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北京杰成东方贸易有限公司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王焱</a:t>
            </a:r>
            <a:r>
              <a:rPr lang="en-US" altLang="zh-CN" sz="12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13381169227</a:t>
            </a:r>
            <a:endParaRPr lang="en-US" altLang="zh-CN" sz="1200" dirty="0">
              <a:solidFill>
                <a:schemeClr val="bg2">
                  <a:lumMod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1325611" y="283477"/>
            <a:ext cx="516029" cy="159676"/>
            <a:chOff x="11325611" y="283477"/>
            <a:chExt cx="516029" cy="159676"/>
          </a:xfrm>
        </p:grpSpPr>
        <p:sp>
          <p:nvSpPr>
            <p:cNvPr id="31" name="圆角矩形 30"/>
            <p:cNvSpPr/>
            <p:nvPr/>
          </p:nvSpPr>
          <p:spPr>
            <a:xfrm flipV="1">
              <a:off x="11325611" y="283477"/>
              <a:ext cx="516029" cy="457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圆角矩形 31"/>
            <p:cNvSpPr/>
            <p:nvPr/>
          </p:nvSpPr>
          <p:spPr>
            <a:xfrm flipV="1">
              <a:off x="11525716" y="397434"/>
              <a:ext cx="315924" cy="4571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457377" y="6191769"/>
            <a:ext cx="576154" cy="248634"/>
            <a:chOff x="481647" y="6360480"/>
            <a:chExt cx="479426" cy="206892"/>
          </a:xfrm>
        </p:grpSpPr>
        <p:sp>
          <p:nvSpPr>
            <p:cNvPr id="33" name="chevron-upwards-arrow_17507"/>
            <p:cNvSpPr/>
            <p:nvPr/>
          </p:nvSpPr>
          <p:spPr>
            <a:xfrm rot="5400000">
              <a:off x="754337" y="6360636"/>
              <a:ext cx="206892" cy="206580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solidFill>
              <a:srgbClr val="D19F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  <p:sp>
          <p:nvSpPr>
            <p:cNvPr id="34" name="chevron-upwards-arrow_17507"/>
            <p:cNvSpPr/>
            <p:nvPr/>
          </p:nvSpPr>
          <p:spPr>
            <a:xfrm rot="16200000" flipH="1">
              <a:off x="481491" y="6360636"/>
              <a:ext cx="206892" cy="206580"/>
            </a:xfrm>
            <a:custGeom>
              <a:avLst/>
              <a:gdLst>
                <a:gd name="T0" fmla="*/ 2247 w 4494"/>
                <a:gd name="T1" fmla="*/ 0 h 4494"/>
                <a:gd name="T2" fmla="*/ 0 w 4494"/>
                <a:gd name="T3" fmla="*/ 2247 h 4494"/>
                <a:gd name="T4" fmla="*/ 2247 w 4494"/>
                <a:gd name="T5" fmla="*/ 4494 h 4494"/>
                <a:gd name="T6" fmla="*/ 4494 w 4494"/>
                <a:gd name="T7" fmla="*/ 2247 h 4494"/>
                <a:gd name="T8" fmla="*/ 2247 w 4494"/>
                <a:gd name="T9" fmla="*/ 0 h 4494"/>
                <a:gd name="T10" fmla="*/ 3619 w 4494"/>
                <a:gd name="T11" fmla="*/ 2991 h 4494"/>
                <a:gd name="T12" fmla="*/ 3503 w 4494"/>
                <a:gd name="T13" fmla="*/ 3039 h 4494"/>
                <a:gd name="T14" fmla="*/ 3386 w 4494"/>
                <a:gd name="T15" fmla="*/ 2991 h 4494"/>
                <a:gd name="T16" fmla="*/ 2247 w 4494"/>
                <a:gd name="T17" fmla="*/ 1852 h 4494"/>
                <a:gd name="T18" fmla="*/ 1108 w 4494"/>
                <a:gd name="T19" fmla="*/ 2991 h 4494"/>
                <a:gd name="T20" fmla="*/ 876 w 4494"/>
                <a:gd name="T21" fmla="*/ 2991 h 4494"/>
                <a:gd name="T22" fmla="*/ 876 w 4494"/>
                <a:gd name="T23" fmla="*/ 2759 h 4494"/>
                <a:gd name="T24" fmla="*/ 2131 w 4494"/>
                <a:gd name="T25" fmla="*/ 1503 h 4494"/>
                <a:gd name="T26" fmla="*/ 2363 w 4494"/>
                <a:gd name="T27" fmla="*/ 1503 h 4494"/>
                <a:gd name="T28" fmla="*/ 3619 w 4494"/>
                <a:gd name="T29" fmla="*/ 2759 h 4494"/>
                <a:gd name="T30" fmla="*/ 3619 w 4494"/>
                <a:gd name="T31" fmla="*/ 2991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494" h="4494">
                  <a:moveTo>
                    <a:pt x="2247" y="0"/>
                  </a:moveTo>
                  <a:cubicBezTo>
                    <a:pt x="1008" y="0"/>
                    <a:pt x="0" y="1008"/>
                    <a:pt x="0" y="2247"/>
                  </a:cubicBezTo>
                  <a:cubicBezTo>
                    <a:pt x="0" y="3486"/>
                    <a:pt x="1008" y="4494"/>
                    <a:pt x="2247" y="4494"/>
                  </a:cubicBezTo>
                  <a:cubicBezTo>
                    <a:pt x="3486" y="4494"/>
                    <a:pt x="4494" y="3486"/>
                    <a:pt x="4494" y="2247"/>
                  </a:cubicBezTo>
                  <a:cubicBezTo>
                    <a:pt x="4494" y="1008"/>
                    <a:pt x="3486" y="0"/>
                    <a:pt x="2247" y="0"/>
                  </a:cubicBezTo>
                  <a:close/>
                  <a:moveTo>
                    <a:pt x="3619" y="2991"/>
                  </a:moveTo>
                  <a:cubicBezTo>
                    <a:pt x="3587" y="3023"/>
                    <a:pt x="3545" y="3039"/>
                    <a:pt x="3503" y="3039"/>
                  </a:cubicBezTo>
                  <a:cubicBezTo>
                    <a:pt x="3460" y="3039"/>
                    <a:pt x="3418" y="3023"/>
                    <a:pt x="3386" y="2991"/>
                  </a:cubicBezTo>
                  <a:lnTo>
                    <a:pt x="2247" y="1852"/>
                  </a:lnTo>
                  <a:lnTo>
                    <a:pt x="1108" y="2991"/>
                  </a:lnTo>
                  <a:cubicBezTo>
                    <a:pt x="1044" y="3055"/>
                    <a:pt x="940" y="3055"/>
                    <a:pt x="876" y="2991"/>
                  </a:cubicBezTo>
                  <a:cubicBezTo>
                    <a:pt x="811" y="2927"/>
                    <a:pt x="811" y="2823"/>
                    <a:pt x="876" y="2759"/>
                  </a:cubicBezTo>
                  <a:lnTo>
                    <a:pt x="2131" y="1503"/>
                  </a:lnTo>
                  <a:cubicBezTo>
                    <a:pt x="2195" y="1439"/>
                    <a:pt x="2299" y="1439"/>
                    <a:pt x="2363" y="1503"/>
                  </a:cubicBezTo>
                  <a:lnTo>
                    <a:pt x="3619" y="2759"/>
                  </a:lnTo>
                  <a:cubicBezTo>
                    <a:pt x="3683" y="2823"/>
                    <a:pt x="3683" y="2927"/>
                    <a:pt x="3619" y="2991"/>
                  </a:cubicBezTo>
                  <a:close/>
                </a:path>
              </a:pathLst>
            </a:custGeom>
            <a:solidFill>
              <a:srgbClr val="D19F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Bold" panose="020B0800000000000000" pitchFamily="34" charset="-122"/>
                <a:sym typeface="思源黑体 CN Normal" panose="020B0400000000000000" pitchFamily="34" charset="-122"/>
              </a:endParaRPr>
            </a:p>
          </p:txBody>
        </p:sp>
      </p:grpSp>
      <p:pic>
        <p:nvPicPr>
          <p:cNvPr id="2" name="图片 1" descr="详情图水印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20880000">
            <a:off x="6240780" y="4709795"/>
            <a:ext cx="1422400" cy="363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10"/>
          <p:cNvSpPr>
            <a:spLocks noChangeArrowheads="1"/>
          </p:cNvSpPr>
          <p:nvPr/>
        </p:nvSpPr>
        <p:spPr bwMode="auto">
          <a:xfrm>
            <a:off x="8313790" y="1833573"/>
            <a:ext cx="3581792" cy="26765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b" anchorCtr="0">
            <a:spAutoFit/>
          </a:bodyPr>
          <a:lstStyle/>
          <a:p>
            <a:pPr algn="l">
              <a:buFont typeface="Arial" panose="020B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GE-CK22AW-DT5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黑体" panose="02010609060101010101" charset="-122"/>
            </a:endParaRPr>
          </a:p>
          <a:p>
            <a:pPr algn="l">
              <a:buFont typeface="Arial" panose="020B0604020202020204" pitchFamily="34" charset="0"/>
              <a:buNone/>
              <a:defRPr/>
            </a:pPr>
            <a:r>
              <a:rPr lang="en-US" altLang="zh-CN" sz="1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可口可乐系列假日礼盒（白色）</a:t>
            </a:r>
            <a:endParaRPr lang="en-US" altLang="zh-CN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黑体" panose="02010609060101010101" charset="-122"/>
            </a:endParaRPr>
          </a:p>
          <a:p>
            <a:pPr algn="l">
              <a:buFont typeface="Arial" panose="020B0604020202020204" pitchFamily="34" charset="0"/>
              <a:buNone/>
              <a:defRPr/>
            </a:pPr>
            <a:endParaRPr lang="en-US" altLang="zh-CN" sz="1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黑体" panose="02010609060101010101" charset="-122"/>
            </a:endParaRPr>
          </a:p>
          <a:p>
            <a:pPr algn="l"/>
            <a:r>
              <a:rPr lang="zh-CN" sz="1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容量</a:t>
            </a:r>
            <a:r>
              <a:rPr sz="1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：保温杯300mL</a:t>
            </a:r>
            <a:endParaRPr sz="10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en-US" sz="1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</a:t>
            </a:r>
            <a:r>
              <a:rPr sz="1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马克杯430mL </a:t>
            </a:r>
            <a:endParaRPr sz="10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sz="1000" dirty="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材质：内胆：316不锈钢； 外壳：304不锈钢；</a:t>
            </a:r>
            <a:endParaRPr sz="1000" dirty="0" err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en-US" sz="1000" dirty="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</a:t>
            </a:r>
            <a:r>
              <a:rPr sz="1000" dirty="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密封圈：硅橡胶；   杯盖：PP；</a:t>
            </a:r>
            <a:endParaRPr sz="1000" dirty="0" err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en-US" sz="1000" dirty="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</a:t>
            </a:r>
            <a:r>
              <a:rPr sz="1000" dirty="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陶瓷杯杯身：陶瓷；</a:t>
            </a:r>
            <a:endParaRPr sz="1000" dirty="0" err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lang="en-US" sz="1000" dirty="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</a:t>
            </a:r>
            <a:r>
              <a:rPr sz="1000" dirty="0" err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杯身贴纸、手把、杯口：贺利氏金</a:t>
            </a:r>
            <a:endParaRPr sz="1000" dirty="0" err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sz="1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包装尺寸：彩盒  26×22.5×12.5cm</a:t>
            </a:r>
            <a:endParaRPr sz="10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sz="1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装箱明细：</a:t>
            </a:r>
            <a:r>
              <a:rPr lang="en-US" sz="1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8</a:t>
            </a:r>
            <a:r>
              <a:rPr sz="1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pcs/箱</a:t>
            </a:r>
            <a:endParaRPr sz="10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/>
            <a:r>
              <a:rPr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ko-KR" sz="1065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20000"/>
              </a:lnSpc>
            </a:pPr>
            <a:r>
              <a:rPr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1、时尚潮流</a:t>
            </a:r>
            <a:r>
              <a:rPr 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 </a:t>
            </a:r>
            <a:r>
              <a:rPr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2、密封防漏</a:t>
            </a:r>
            <a:endParaRPr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黑体" panose="02010609060101010101" charset="-122"/>
            </a:endParaRPr>
          </a:p>
          <a:p>
            <a:pPr algn="l">
              <a:lnSpc>
                <a:spcPct val="120000"/>
              </a:lnSpc>
            </a:pPr>
            <a:r>
              <a:rPr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3、耐冷耐热</a:t>
            </a:r>
            <a:r>
              <a:rPr 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  </a:t>
            </a:r>
            <a:r>
              <a:rPr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4、抗摔耐磨  </a:t>
            </a:r>
            <a:endParaRPr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黑体" panose="02010609060101010101" charset="-122"/>
            </a:endParaRPr>
          </a:p>
          <a:p>
            <a:pPr algn="l">
              <a:lnSpc>
                <a:spcPct val="120000"/>
              </a:lnSpc>
            </a:pPr>
            <a:r>
              <a:rPr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黑体" panose="02010609060101010101" charset="-122"/>
              </a:rPr>
              <a:t>5、便携随行</a:t>
            </a:r>
            <a:endParaRPr sz="1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黑体" panose="0201060906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76835"/>
            <a:ext cx="8195945" cy="6548120"/>
            <a:chOff x="6935" y="1011"/>
            <a:chExt cx="12264" cy="9798"/>
          </a:xfrm>
        </p:grpSpPr>
        <p:pic>
          <p:nvPicPr>
            <p:cNvPr id="5" name="图片 4" descr="GE-CK22AW-DT5-可口可乐系列假日礼盒（白色）-800 (1)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 cstate="email"/>
            <a:stretch>
              <a:fillRect/>
            </a:stretch>
          </p:blipFill>
          <p:spPr>
            <a:xfrm>
              <a:off x="16475" y="3387"/>
              <a:ext cx="2725" cy="2725"/>
            </a:xfrm>
            <a:prstGeom prst="rect">
              <a:avLst/>
            </a:prstGeom>
          </p:spPr>
        </p:pic>
        <p:pic>
          <p:nvPicPr>
            <p:cNvPr id="18" name="图片 17" descr="GE-CK22AW-DT5-可口可乐系列假日礼盒（白色）-800 (2)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email"/>
            <a:srcRect/>
            <a:stretch>
              <a:fillRect/>
            </a:stretch>
          </p:blipFill>
          <p:spPr>
            <a:xfrm>
              <a:off x="16738" y="7109"/>
              <a:ext cx="2349" cy="1210"/>
            </a:xfrm>
            <a:prstGeom prst="rect">
              <a:avLst/>
            </a:prstGeom>
          </p:spPr>
        </p:pic>
        <p:pic>
          <p:nvPicPr>
            <p:cNvPr id="12" name="图片 11" descr="GE-CK22AW-DT5-可口可乐系列假日礼盒（白色）-800 (9)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email"/>
            <a:srcRect/>
            <a:stretch>
              <a:fillRect/>
            </a:stretch>
          </p:blipFill>
          <p:spPr>
            <a:xfrm>
              <a:off x="16770" y="8572"/>
              <a:ext cx="2119" cy="2228"/>
            </a:xfrm>
            <a:prstGeom prst="rect">
              <a:avLst/>
            </a:prstGeom>
          </p:spPr>
        </p:pic>
        <p:pic>
          <p:nvPicPr>
            <p:cNvPr id="6" name="图片 15" descr="C:\Users\Administrator\AppData\Roaming\Tencent\Users\281120366\TIM\WinTemp\RichOle\`9DBM}T]3$W_%PR0$(JVI]1.png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 cstate="email"/>
            <a:stretch>
              <a:fillRect/>
            </a:stretch>
          </p:blipFill>
          <p:spPr>
            <a:xfrm>
              <a:off x="16792" y="1012"/>
              <a:ext cx="2286" cy="2294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7" name="组合 6"/>
            <p:cNvGrpSpPr/>
            <p:nvPr/>
          </p:nvGrpSpPr>
          <p:grpSpPr>
            <a:xfrm>
              <a:off x="16736" y="1011"/>
              <a:ext cx="2341" cy="9798"/>
              <a:chOff x="9623" y="1320"/>
              <a:chExt cx="1964" cy="8221"/>
            </a:xfrm>
          </p:grpSpPr>
          <p:sp>
            <p:nvSpPr>
              <p:cNvPr id="8" name="矩形 7"/>
              <p:cNvSpPr/>
              <p:nvPr>
                <p:custDataLst>
                  <p:tags r:id="rId9"/>
                </p:custDataLst>
              </p:nvPr>
            </p:nvSpPr>
            <p:spPr>
              <a:xfrm>
                <a:off x="9623" y="1320"/>
                <a:ext cx="1965" cy="1965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>
                <p:custDataLst>
                  <p:tags r:id="rId10"/>
                </p:custDataLst>
              </p:nvPr>
            </p:nvSpPr>
            <p:spPr>
              <a:xfrm>
                <a:off x="9623" y="3410"/>
                <a:ext cx="1965" cy="1965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矩形 9"/>
              <p:cNvSpPr/>
              <p:nvPr>
                <p:custDataLst>
                  <p:tags r:id="rId11"/>
                </p:custDataLst>
              </p:nvPr>
            </p:nvSpPr>
            <p:spPr>
              <a:xfrm>
                <a:off x="9623" y="5487"/>
                <a:ext cx="1965" cy="1965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 12"/>
              <p:cNvSpPr/>
              <p:nvPr>
                <p:custDataLst>
                  <p:tags r:id="rId12"/>
                </p:custDataLst>
              </p:nvPr>
            </p:nvSpPr>
            <p:spPr>
              <a:xfrm>
                <a:off x="9623" y="7577"/>
                <a:ext cx="1965" cy="1965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4" name="图片 13" descr="GE-CK22AW-DT5-可口可乐系列假日礼盒（白色）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 cstate="email"/>
            <a:stretch>
              <a:fillRect/>
            </a:stretch>
          </p:blipFill>
          <p:spPr>
            <a:xfrm>
              <a:off x="6935" y="1011"/>
              <a:ext cx="9789" cy="9789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8197215" y="0"/>
            <a:ext cx="3994785" cy="114490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pic>
        <p:nvPicPr>
          <p:cNvPr id="3" name="图片 2" descr="GERM 格沵-W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cstate="email"/>
          <a:srcRect/>
          <a:stretch>
            <a:fillRect/>
          </a:stretch>
        </p:blipFill>
        <p:spPr>
          <a:xfrm>
            <a:off x="9425305" y="331788"/>
            <a:ext cx="1538605" cy="48133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17"/>
            </p:custDataLst>
          </p:nvPr>
        </p:nvSpPr>
        <p:spPr>
          <a:xfrm>
            <a:off x="8549640" y="5772785"/>
            <a:ext cx="190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215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零售价：</a:t>
            </a:r>
            <a:r>
              <a:rPr lang="en-US" altLang="zh-CN">
                <a:solidFill>
                  <a:schemeClr val="tx1"/>
                </a:solidFill>
              </a:rPr>
              <a:t>299</a:t>
            </a:r>
            <a:r>
              <a:rPr lang="zh-CN" altLang="en-US">
                <a:solidFill>
                  <a:schemeClr val="tx1"/>
                </a:solidFill>
              </a:rPr>
              <a:t>元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5" name="图片 14" descr="详情图水印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 rot="20880000">
            <a:off x="8510270" y="5911215"/>
            <a:ext cx="1422400" cy="363220"/>
          </a:xfrm>
          <a:prstGeom prst="rect">
            <a:avLst/>
          </a:prstGeom>
        </p:spPr>
      </p:pic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3"/>
          <p:cNvPicPr>
            <a:picLocks noChangeAspect="1"/>
          </p:cNvPicPr>
          <p:nvPr/>
        </p:nvPicPr>
        <p:blipFill>
          <a:blip r:embed="rId1"/>
          <a:srcRect t="40185" r="13844" b="12367"/>
          <a:stretch>
            <a:fillRect/>
          </a:stretch>
        </p:blipFill>
        <p:spPr>
          <a:xfrm>
            <a:off x="847" y="0"/>
            <a:ext cx="7016327" cy="68707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476230" y="5058198"/>
            <a:ext cx="1130300" cy="1151467"/>
          </a:xfrm>
          <a:prstGeom prst="rect">
            <a:avLst/>
          </a:prstGeom>
          <a:solidFill>
            <a:srgbClr val="AEAE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"/>
          </a:p>
        </p:txBody>
      </p:sp>
      <p:sp>
        <p:nvSpPr>
          <p:cNvPr id="2051" name="TextBox 3"/>
          <p:cNvSpPr txBox="1"/>
          <p:nvPr/>
        </p:nvSpPr>
        <p:spPr>
          <a:xfrm>
            <a:off x="7632700" y="260351"/>
            <a:ext cx="2269067" cy="80137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>
            <a:spAutoFit/>
          </a:bodyPr>
          <a:lstStyle/>
          <a:p>
            <a:pPr defTabSz="913130">
              <a:lnSpc>
                <a:spcPct val="150000"/>
              </a:lnSpc>
            </a:pPr>
            <a:r>
              <a:rPr lang="en-US" altLang="zh-CN" sz="1735" b="1" dirty="0">
                <a:solidFill>
                  <a:srgbClr val="EA5504"/>
                </a:solidFill>
                <a:latin typeface="微软雅黑" panose="020B0503020204020204" charset="-122"/>
                <a:ea typeface="微软雅黑" panose="020B0503020204020204" charset="-122"/>
              </a:rPr>
              <a:t>RPB-P18</a:t>
            </a:r>
            <a:endParaRPr lang="en-US" altLang="zh-CN" sz="1735" b="1" dirty="0">
              <a:solidFill>
                <a:srgbClr val="EA5504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>
              <a:lnSpc>
                <a:spcPct val="150000"/>
              </a:lnSpc>
            </a:pPr>
            <a:r>
              <a:rPr lang="zh-CN" altLang="en-US" sz="1335" dirty="0">
                <a:solidFill>
                  <a:srgbClr val="EA5504"/>
                </a:solidFill>
                <a:latin typeface="微软雅黑" panose="020B0503020204020204" charset="-122"/>
                <a:ea typeface="微软雅黑" panose="020B0503020204020204" charset="-122"/>
              </a:rPr>
              <a:t>万磁王移动电源</a:t>
            </a:r>
            <a:endParaRPr lang="zh-CN" altLang="en-US" sz="1335" dirty="0">
              <a:solidFill>
                <a:srgbClr val="EA550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52" name="TextBox 6"/>
          <p:cNvSpPr txBox="1"/>
          <p:nvPr/>
        </p:nvSpPr>
        <p:spPr>
          <a:xfrm>
            <a:off x="7632700" y="1125220"/>
            <a:ext cx="4559300" cy="170688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pPr defTabSz="913130" eaLnBrk="1" hangingPunct="1">
              <a:lnSpc>
                <a:spcPts val="1400"/>
              </a:lnSpc>
            </a:pPr>
            <a:r>
              <a:rPr 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型号：</a:t>
            </a:r>
            <a:r>
              <a:rPr lang="en-US" alt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RPB-P18</a:t>
            </a:r>
            <a:endParaRPr lang="zh-CN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 eaLnBrk="1" hangingPunct="1">
              <a:lnSpc>
                <a:spcPts val="1400"/>
              </a:lnSpc>
            </a:pPr>
            <a:r>
              <a:rPr 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颜色：蓝色</a:t>
            </a:r>
            <a:endParaRPr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 eaLnBrk="1" hangingPunct="1">
              <a:lnSpc>
                <a:spcPts val="1400"/>
              </a:lnSpc>
            </a:pPr>
            <a:r>
              <a:rPr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电芯容量：10000mAh</a:t>
            </a:r>
            <a:endParaRPr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 eaLnBrk="1" hangingPunct="1">
              <a:lnSpc>
                <a:spcPts val="1400"/>
              </a:lnSpc>
            </a:pPr>
            <a:r>
              <a:rPr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额定容量 : 5</a:t>
            </a:r>
            <a:r>
              <a:rPr 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00mAh</a:t>
            </a:r>
            <a:endParaRPr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 eaLnBrk="1" hangingPunct="1">
              <a:lnSpc>
                <a:spcPts val="1400"/>
              </a:lnSpc>
            </a:pPr>
            <a:r>
              <a:rPr 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无线输出功率：5W/7.5W/10W/15W</a:t>
            </a:r>
            <a:endParaRPr lang="zh-CN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 eaLnBrk="1" hangingPunct="1">
              <a:lnSpc>
                <a:spcPts val="1400"/>
              </a:lnSpc>
            </a:pPr>
            <a:r>
              <a:rPr 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产品尺寸：</a:t>
            </a:r>
            <a:r>
              <a:rPr lang="en-US" alt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115.5x67x18mm</a:t>
            </a:r>
            <a:endParaRPr lang="en-US" altLang="zh-CN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 eaLnBrk="1" hangingPunct="1">
              <a:lnSpc>
                <a:spcPts val="1400"/>
              </a:lnSpc>
            </a:pPr>
            <a:r>
              <a:rPr 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包装尺寸：</a:t>
            </a:r>
            <a:r>
              <a:rPr lang="en-US" alt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142x180x40mm</a:t>
            </a:r>
            <a:endParaRPr lang="zh-CN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 eaLnBrk="1" hangingPunct="1">
              <a:lnSpc>
                <a:spcPts val="1400"/>
              </a:lnSpc>
            </a:pPr>
            <a:r>
              <a:rPr 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重量：</a:t>
            </a:r>
            <a:r>
              <a:rPr lang="en-US" alt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198</a:t>
            </a: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±</a:t>
            </a:r>
            <a:r>
              <a:rPr lang="en-US" alt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5g</a:t>
            </a:r>
            <a:endParaRPr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 eaLnBrk="1" hangingPunct="1">
              <a:lnSpc>
                <a:spcPts val="1400"/>
              </a:lnSpc>
            </a:pPr>
            <a:endParaRPr lang="zh-CN" altLang="en-US" sz="1200" b="1" dirty="0">
              <a:solidFill>
                <a:srgbClr val="EA550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7583171" y="2819823"/>
            <a:ext cx="384175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5" name="TextBox 12"/>
          <p:cNvSpPr txBox="1"/>
          <p:nvPr/>
        </p:nvSpPr>
        <p:spPr>
          <a:xfrm>
            <a:off x="7632700" y="4088131"/>
            <a:ext cx="2595245" cy="98869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l" defTabSz="913130" eaLnBrk="1" hangingPunct="1">
              <a:lnSpc>
                <a:spcPts val="1400"/>
              </a:lnSpc>
            </a:pPr>
            <a:r>
              <a:rPr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1.大容量，放肆玩</a:t>
            </a:r>
            <a:endParaRPr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defTabSz="913130" eaLnBrk="1" hangingPunct="1">
              <a:lnSpc>
                <a:spcPts val="1400"/>
              </a:lnSpc>
            </a:pPr>
            <a:r>
              <a:rPr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2.15W-PD无线快充（带磁吸定位）</a:t>
            </a:r>
            <a:endParaRPr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defTabSz="913130" eaLnBrk="1" hangingPunct="1">
              <a:lnSpc>
                <a:spcPts val="1400"/>
              </a:lnSpc>
            </a:pPr>
            <a:r>
              <a:rPr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3.多接口，双输出</a:t>
            </a:r>
            <a:endParaRPr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defTabSz="913130" eaLnBrk="1" hangingPunct="1">
              <a:lnSpc>
                <a:spcPts val="1400"/>
              </a:lnSpc>
            </a:pPr>
            <a:r>
              <a:rPr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4.匠心工艺(表面细腻顺滑)</a:t>
            </a:r>
            <a:endParaRPr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defTabSz="913130" eaLnBrk="1" hangingPunct="1">
              <a:lnSpc>
                <a:spcPts val="1400"/>
              </a:lnSpc>
            </a:pPr>
            <a:r>
              <a:rPr 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.多重安全保护</a:t>
            </a:r>
            <a:endParaRPr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 descr="C:/Users/胡司令/AppData/Local/Temp/picturecompress_20211005205218/output_4.pngoutput_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6540" y="452967"/>
            <a:ext cx="1008380" cy="1285240"/>
          </a:xfrm>
          <a:prstGeom prst="rect">
            <a:avLst/>
          </a:prstGeom>
        </p:spPr>
      </p:pic>
      <p:pic>
        <p:nvPicPr>
          <p:cNvPr id="8" name="图片 7" descr="C:/Users/胡司令/AppData/Local/Temp/picturecompress_20211005205218/output_3.pngoutput_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4525" y="5076613"/>
            <a:ext cx="620607" cy="938953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0650520" y="3981463"/>
            <a:ext cx="92964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lvl="0" algn="ctr" eaLnBrk="1" hangingPunct="1"/>
            <a:r>
              <a:rPr lang="zh-CN" altLang="en-US" sz="2000" dirty="0">
                <a:solidFill>
                  <a:srgbClr val="FFFF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爆</a:t>
            </a:r>
            <a:endParaRPr lang="zh-CN" altLang="en-US" sz="2000" dirty="0">
              <a:solidFill>
                <a:srgbClr val="FFFFC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5" name="图片 4" descr="未标题-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31800" y="292947"/>
            <a:ext cx="2148572" cy="240000"/>
          </a:xfrm>
          <a:prstGeom prst="rect">
            <a:avLst/>
          </a:prstGeom>
        </p:spPr>
      </p:pic>
      <p:pic>
        <p:nvPicPr>
          <p:cNvPr id="7" name="图片 6" descr="图片2的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327" y="255693"/>
            <a:ext cx="773007" cy="408093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7143750" y="6227445"/>
            <a:ext cx="190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227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零售价：</a:t>
            </a:r>
            <a:r>
              <a:rPr lang="en-US" altLang="zh-CN">
                <a:solidFill>
                  <a:schemeClr val="tx1"/>
                </a:solidFill>
              </a:rPr>
              <a:t>398</a:t>
            </a:r>
            <a:r>
              <a:rPr lang="zh-CN" altLang="en-US">
                <a:solidFill>
                  <a:schemeClr val="tx1"/>
                </a:solidFill>
              </a:rPr>
              <a:t>元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TextBox 12"/>
          <p:cNvSpPr txBox="1"/>
          <p:nvPr/>
        </p:nvSpPr>
        <p:spPr>
          <a:xfrm>
            <a:off x="7666355" y="3099436"/>
            <a:ext cx="2595245" cy="98869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p>
            <a:pPr algn="l" defTabSz="913130" eaLnBrk="1" hangingPunct="1">
              <a:lnSpc>
                <a:spcPts val="1400"/>
              </a:lnSpc>
            </a:pPr>
            <a:r>
              <a:rPr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1.大容量，放肆玩</a:t>
            </a:r>
            <a:endParaRPr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defTabSz="913130" eaLnBrk="1" hangingPunct="1">
              <a:lnSpc>
                <a:spcPts val="1400"/>
              </a:lnSpc>
            </a:pPr>
            <a:r>
              <a:rPr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2.15W-PD无线快充（带磁吸定位）</a:t>
            </a:r>
            <a:endParaRPr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defTabSz="913130" eaLnBrk="1" hangingPunct="1">
              <a:lnSpc>
                <a:spcPts val="1400"/>
              </a:lnSpc>
            </a:pPr>
            <a:r>
              <a:rPr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3.多接口，双输出</a:t>
            </a:r>
            <a:endParaRPr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defTabSz="913130" eaLnBrk="1" hangingPunct="1">
              <a:lnSpc>
                <a:spcPts val="1400"/>
              </a:lnSpc>
            </a:pPr>
            <a:r>
              <a:rPr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4.匠心工艺(表面细腻顺滑)</a:t>
            </a:r>
            <a:endParaRPr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defTabSz="913130" eaLnBrk="1" hangingPunct="1">
              <a:lnSpc>
                <a:spcPts val="1400"/>
              </a:lnSpc>
            </a:pPr>
            <a:r>
              <a:rPr 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.多重安全保护</a:t>
            </a:r>
            <a:endParaRPr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3" name="图片 12" descr="C:/Users/胡司令/AppData/Local/Temp/picturecompress_20211005205218/output_1.jpgoutput_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748482" y="5076613"/>
            <a:ext cx="1150620" cy="1150620"/>
          </a:xfrm>
          <a:prstGeom prst="rect">
            <a:avLst/>
          </a:prstGeom>
        </p:spPr>
      </p:pic>
      <p:pic>
        <p:nvPicPr>
          <p:cNvPr id="15" name="图片 14" descr="C:/Users/胡司令/AppData/Local/Temp/picturecompress_20211005205218/output_2.jpgoutput_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113731" y="5076824"/>
            <a:ext cx="1148080" cy="1148927"/>
          </a:xfrm>
          <a:prstGeom prst="rect">
            <a:avLst/>
          </a:prstGeom>
        </p:spPr>
      </p:pic>
      <p:pic>
        <p:nvPicPr>
          <p:cNvPr id="4" name="图片 3" descr="详情图水印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20880000">
            <a:off x="7153910" y="635127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J:\锐思\礼盒\青春礼盒\2 - PPT\白色版\画板-1-拷贝-2.jpg画板-1-拷贝-2"/>
          <p:cNvPicPr>
            <a:picLocks noGrp="1"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7" y="635"/>
            <a:ext cx="6857365" cy="68567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TextBox 3"/>
          <p:cNvSpPr txBox="1"/>
          <p:nvPr/>
        </p:nvSpPr>
        <p:spPr>
          <a:xfrm>
            <a:off x="7620000" y="260351"/>
            <a:ext cx="2463800" cy="80137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>
            <a:spAutoFit/>
          </a:bodyPr>
          <a:lstStyle/>
          <a:p>
            <a:pPr defTabSz="913130">
              <a:lnSpc>
                <a:spcPct val="150000"/>
              </a:lnSpc>
            </a:pPr>
            <a:r>
              <a:rPr lang="en-US" altLang="zh-CN" sz="1735" b="1" dirty="0">
                <a:solidFill>
                  <a:srgbClr val="EA5504"/>
                </a:solidFill>
                <a:latin typeface="微软雅黑" panose="020B0503020204020204" charset="-122"/>
                <a:ea typeface="微软雅黑" panose="020B0503020204020204" charset="-122"/>
              </a:rPr>
              <a:t>R</a:t>
            </a:r>
            <a:r>
              <a:rPr lang="en-US" altLang="zh-CN" sz="1735" b="1" dirty="0">
                <a:solidFill>
                  <a:srgbClr val="EA550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B</a:t>
            </a:r>
            <a:r>
              <a:rPr lang="en-US" altLang="zh-CN" sz="1735" b="1" dirty="0">
                <a:solidFill>
                  <a:srgbClr val="EA5504"/>
                </a:solidFill>
                <a:latin typeface="微软雅黑" panose="020B0503020204020204" charset="-122"/>
                <a:ea typeface="微软雅黑" panose="020B0503020204020204" charset="-122"/>
              </a:rPr>
              <a:t>G-A01</a:t>
            </a:r>
            <a:endParaRPr lang="zh-CN" altLang="en-US" sz="1735" b="1" dirty="0">
              <a:solidFill>
                <a:srgbClr val="EA5504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 eaLnBrk="1" hangingPunct="1">
              <a:lnSpc>
                <a:spcPct val="150000"/>
              </a:lnSpc>
            </a:pPr>
            <a:r>
              <a:rPr lang="zh-CN" altLang="en-US" sz="1335" dirty="0">
                <a:solidFill>
                  <a:srgbClr val="EA5504"/>
                </a:solidFill>
                <a:latin typeface="微软雅黑" panose="020B0503020204020204" charset="-122"/>
                <a:ea typeface="微软雅黑" panose="020B0503020204020204" charset="-122"/>
              </a:rPr>
              <a:t>青春版</a:t>
            </a:r>
            <a:r>
              <a:rPr lang="zh-CN" altLang="en-US" sz="1335" dirty="0">
                <a:solidFill>
                  <a:srgbClr val="EA5504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礼品套装</a:t>
            </a:r>
            <a:endParaRPr lang="en-US" altLang="zh-CN" sz="1335" dirty="0">
              <a:solidFill>
                <a:srgbClr val="EA550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52" name="TextBox 6"/>
          <p:cNvSpPr txBox="1"/>
          <p:nvPr/>
        </p:nvSpPr>
        <p:spPr>
          <a:xfrm>
            <a:off x="7620000" y="1124797"/>
            <a:ext cx="4000500" cy="2082165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>
            <a:spAutoFit/>
          </a:bodyPr>
          <a:lstStyle/>
          <a:p>
            <a:pPr defTabSz="913130" ea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型号：</a:t>
            </a:r>
            <a:r>
              <a:rPr lang="en-US" alt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RBG-A01</a:t>
            </a:r>
            <a:endParaRPr lang="en-US" altLang="zh-CN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礼盒配置 </a:t>
            </a:r>
            <a:r>
              <a:rPr lang="en-US" alt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endParaRPr lang="en-US" altLang="zh-CN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1. REB-X01</a:t>
            </a: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蓝牙耳机（白色）</a:t>
            </a:r>
            <a:endParaRPr lang="zh-CN" altLang="en-US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2. </a:t>
            </a:r>
            <a:r>
              <a:rPr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桌面支架RHO-M03</a:t>
            </a: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（白色）</a:t>
            </a:r>
            <a:endParaRPr lang="zh-CN" altLang="en-US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3. RPB-N16</a:t>
            </a: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移动电源（白色）</a:t>
            </a:r>
            <a:endParaRPr lang="zh-CN" altLang="en-US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4.</a:t>
            </a:r>
            <a:r>
              <a:rPr 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RCT-N15C</a:t>
            </a: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旅行充电器（白色）</a:t>
            </a:r>
            <a:endParaRPr lang="zh-CN" altLang="en-US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5. RCS-D120</a:t>
            </a: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速风数据线（银色）</a:t>
            </a:r>
            <a:endParaRPr lang="en-US" altLang="zh-CN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6. </a:t>
            </a: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锌合金指环扣（黑色）</a:t>
            </a:r>
            <a:endParaRPr lang="zh-CN" altLang="en-US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685165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altLang="zh-CN" sz="1200" dirty="0">
              <a:solidFill>
                <a:srgbClr val="EA5504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7455536" y="3085466"/>
            <a:ext cx="3841751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TextBox 12"/>
          <p:cNvSpPr txBox="1"/>
          <p:nvPr/>
        </p:nvSpPr>
        <p:spPr>
          <a:xfrm>
            <a:off x="7620000" y="3206751"/>
            <a:ext cx="2138680" cy="119697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defTabSz="91313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更用心的外观设计</a:t>
            </a:r>
            <a:r>
              <a:rPr lang="en-US" alt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, </a:t>
            </a: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青春有样</a:t>
            </a:r>
            <a:r>
              <a:rPr lang="en-US" alt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高端大气</a:t>
            </a:r>
            <a:r>
              <a:rPr lang="en-US" alt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, </a:t>
            </a: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享受品味生活</a:t>
            </a:r>
            <a:endParaRPr lang="zh-CN" altLang="en-US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内置</a:t>
            </a:r>
            <a:r>
              <a:rPr lang="en-US" alt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种不同品类产品</a:t>
            </a:r>
            <a:endParaRPr lang="en-US" altLang="zh-CN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充分满足客户需求</a:t>
            </a:r>
            <a:endParaRPr lang="zh-CN" altLang="en-US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贴心配置</a:t>
            </a:r>
            <a:r>
              <a:rPr lang="en-US" alt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, </a:t>
            </a: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暖心价格</a:t>
            </a:r>
            <a:endParaRPr lang="zh-CN" altLang="en-US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059" name="图片 13" descr="J:\锐思\礼盒\青春礼盒\2 - PPT\白色版\画板 1 拷贝 4.png画板 1 拷贝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083165" y="183515"/>
            <a:ext cx="1457960" cy="14579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J:\锐思\礼盒\青春礼盒\2 - PPT\白色版\画板 1 拷贝.png画板 1 拷贝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55535" y="4474210"/>
            <a:ext cx="1419225" cy="1418591"/>
          </a:xfrm>
          <a:prstGeom prst="rect">
            <a:avLst/>
          </a:prstGeom>
        </p:spPr>
      </p:pic>
      <p:pic>
        <p:nvPicPr>
          <p:cNvPr id="5" name="图片 4" descr="J:\锐思\礼盒\青春礼盒\2 - PPT\白色版\画板 1 拷贝 3.png画板 1 拷贝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98585" y="4474210"/>
            <a:ext cx="1417955" cy="1418591"/>
          </a:xfrm>
          <a:prstGeom prst="rect">
            <a:avLst/>
          </a:prstGeom>
        </p:spPr>
      </p:pic>
      <p:pic>
        <p:nvPicPr>
          <p:cNvPr id="8" name="图片 7" descr="J:\锐思\礼盒\青春礼盒\2 - PPT\白色版\画板-1-拷贝-2.jpg画板-1-拷贝-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0541000" y="4474845"/>
            <a:ext cx="1417955" cy="1417320"/>
          </a:xfrm>
          <a:prstGeom prst="rect">
            <a:avLst/>
          </a:prstGeom>
        </p:spPr>
      </p:pic>
      <p:pic>
        <p:nvPicPr>
          <p:cNvPr id="3" name="图片 2" descr="未标题-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31800" y="292947"/>
            <a:ext cx="2148572" cy="240000"/>
          </a:xfrm>
          <a:prstGeom prst="rect">
            <a:avLst/>
          </a:prstGeom>
        </p:spPr>
      </p:pic>
      <p:pic>
        <p:nvPicPr>
          <p:cNvPr id="6" name="图片 5" descr="图片2的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327" y="255693"/>
            <a:ext cx="773007" cy="408093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7455535" y="6039485"/>
            <a:ext cx="190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189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零售价：</a:t>
            </a:r>
            <a:r>
              <a:rPr lang="en-US" altLang="zh-CN">
                <a:solidFill>
                  <a:schemeClr val="tx1"/>
                </a:solidFill>
              </a:rPr>
              <a:t>368</a:t>
            </a:r>
            <a:r>
              <a:rPr lang="zh-CN" altLang="en-US">
                <a:solidFill>
                  <a:schemeClr val="tx1"/>
                </a:solidFill>
              </a:rPr>
              <a:t>元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7" name="图片 6" descr="详情图水印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 rot="20880000">
            <a:off x="7416165" y="6177915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45440" y="970915"/>
            <a:ext cx="29006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艾贝丽</a:t>
            </a:r>
            <a:r>
              <a:rPr lang="en-US" altLang="zh-CN" sz="16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altLang="en-US" sz="16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搅拌杯 </a:t>
            </a:r>
            <a:r>
              <a:rPr lang="zh-CN" altLang="en-US" sz="12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LGB-08</a:t>
            </a:r>
            <a:endParaRPr lang="zh-CN" altLang="en-US" sz="1200" b="1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45440" y="1191260"/>
            <a:ext cx="4258945" cy="3409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60000"/>
              </a:lnSpc>
              <a:buClr>
                <a:srgbClr val="1D5854"/>
              </a:buClr>
              <a:buSzPct val="145000"/>
            </a:pPr>
            <a:r>
              <a:rPr lang="zh-CN" altLang="zh-CN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产品颜色：高级米色</a:t>
            </a:r>
            <a:endParaRPr lang="zh-CN" altLang="zh-CN" sz="12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just">
              <a:lnSpc>
                <a:spcPct val="160000"/>
              </a:lnSpc>
              <a:buClr>
                <a:srgbClr val="1D5854"/>
              </a:buClr>
              <a:buSzPct val="145000"/>
            </a:pPr>
            <a:r>
              <a:rPr lang="zh-CN" altLang="zh-CN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额定容量：</a:t>
            </a:r>
            <a:r>
              <a:rPr lang="en-US" altLang="zh-CN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300ML</a:t>
            </a:r>
            <a:endParaRPr lang="zh-CN" altLang="zh-CN" sz="12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just">
              <a:lnSpc>
                <a:spcPct val="160000"/>
              </a:lnSpc>
              <a:buClr>
                <a:srgbClr val="1D5854"/>
              </a:buClr>
              <a:buSzPct val="145000"/>
            </a:pPr>
            <a:r>
              <a:rPr lang="zh-CN" altLang="en-US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额定功率：</a:t>
            </a:r>
            <a:r>
              <a:rPr lang="en-US" altLang="zh-CN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300W</a:t>
            </a:r>
            <a:endParaRPr lang="zh-CN" altLang="en-US" sz="12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just">
              <a:lnSpc>
                <a:spcPct val="160000"/>
              </a:lnSpc>
              <a:buClr>
                <a:srgbClr val="1D5854"/>
              </a:buClr>
              <a:buSzPct val="145000"/>
            </a:pPr>
            <a:r>
              <a:rPr lang="zh-CN" altLang="en-US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额定电压：</a:t>
            </a:r>
            <a:r>
              <a:rPr lang="en-US" altLang="zh-CN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220V~</a:t>
            </a:r>
            <a:endParaRPr lang="en-US" altLang="zh-CN" sz="12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just">
              <a:lnSpc>
                <a:spcPct val="160000"/>
              </a:lnSpc>
              <a:buClr>
                <a:srgbClr val="1D5854"/>
              </a:buClr>
              <a:buSzPct val="145000"/>
            </a:pPr>
            <a:r>
              <a:rPr lang="zh-CN" altLang="en-US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产品材质：</a:t>
            </a:r>
            <a:r>
              <a:rPr lang="en-US" altLang="zh-CN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ABS+</a:t>
            </a:r>
            <a:r>
              <a:rPr lang="zh-CN" altLang="en-US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镀金</a:t>
            </a:r>
            <a:r>
              <a:rPr lang="en-US" altLang="zh-CN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+304</a:t>
            </a:r>
            <a:r>
              <a:rPr lang="zh-CN" altLang="en-US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不锈钢</a:t>
            </a:r>
            <a:endParaRPr lang="en-US" altLang="zh-CN" sz="12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just">
              <a:lnSpc>
                <a:spcPct val="160000"/>
              </a:lnSpc>
              <a:buClr>
                <a:srgbClr val="1D5854"/>
              </a:buClr>
              <a:buSzPct val="145000"/>
            </a:pPr>
            <a:r>
              <a:rPr lang="zh-CN" altLang="en-US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产品毛重：</a:t>
            </a:r>
            <a:r>
              <a:rPr lang="en-US" altLang="zh-CN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1.65KG</a:t>
            </a:r>
            <a:endParaRPr lang="en-US" altLang="zh-CN" sz="12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just">
              <a:lnSpc>
                <a:spcPct val="160000"/>
              </a:lnSpc>
              <a:buClr>
                <a:srgbClr val="1D5854"/>
              </a:buClr>
              <a:buSzPct val="145000"/>
            </a:pPr>
            <a:r>
              <a:rPr lang="zh-CN" altLang="en-US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产品尺寸：主机</a:t>
            </a:r>
            <a:r>
              <a:rPr lang="en-US" altLang="zh-CN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+</a:t>
            </a:r>
            <a:r>
              <a:rPr lang="zh-CN" altLang="en-US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梅森杯尺寸：185*140*315</a:t>
            </a:r>
            <a:r>
              <a:rPr lang="en-US" altLang="zh-CN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MM </a:t>
            </a:r>
            <a:endParaRPr lang="en-US" altLang="zh-CN" sz="12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just">
              <a:lnSpc>
                <a:spcPct val="160000"/>
              </a:lnSpc>
              <a:buClr>
                <a:srgbClr val="1D5854"/>
              </a:buClr>
              <a:buSzPct val="145000"/>
            </a:pPr>
            <a:r>
              <a:rPr lang="zh-CN" altLang="en-US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主机</a:t>
            </a:r>
            <a:r>
              <a:rPr lang="en-US" altLang="zh-CN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+</a:t>
            </a:r>
            <a:r>
              <a:rPr lang="zh-CN" altLang="en-US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随身杯：185*140*285</a:t>
            </a:r>
            <a:r>
              <a:rPr lang="en-US" altLang="zh-CN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MM</a:t>
            </a:r>
            <a:endParaRPr lang="zh-CN" altLang="en-US" sz="12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just">
              <a:lnSpc>
                <a:spcPct val="160000"/>
              </a:lnSpc>
              <a:buClr>
                <a:srgbClr val="1D5854"/>
              </a:buClr>
              <a:buSzPct val="145000"/>
            </a:pPr>
            <a:r>
              <a:rPr lang="zh-CN" altLang="en-US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包装尺寸：</a:t>
            </a:r>
            <a:r>
              <a:rPr lang="en-US" altLang="zh-CN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285*165*320MM</a:t>
            </a:r>
            <a:endParaRPr lang="en-US" altLang="zh-CN" sz="12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algn="just">
              <a:lnSpc>
                <a:spcPct val="160000"/>
              </a:lnSpc>
              <a:buClr>
                <a:srgbClr val="1D5854"/>
              </a:buClr>
              <a:buSzPct val="145000"/>
            </a:pPr>
            <a:r>
              <a:rPr lang="zh-CN" altLang="zh-CN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装箱数量：单台为彩盒包装箱；</a:t>
            </a:r>
            <a:r>
              <a:rPr lang="en-US" altLang="zh-CN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8</a:t>
            </a:r>
            <a:r>
              <a:rPr lang="zh-CN" altLang="zh-CN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台</a:t>
            </a:r>
            <a:r>
              <a:rPr lang="en-US" altLang="zh-CN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/</a:t>
            </a:r>
            <a:r>
              <a:rPr lang="zh-CN" altLang="en-US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箱</a:t>
            </a:r>
            <a:endParaRPr lang="zh-CN" altLang="en-US" sz="120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6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市场</a:t>
            </a:r>
            <a:r>
              <a:rPr lang="zh-CN" altLang="en-US" sz="160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价：</a:t>
            </a:r>
            <a:r>
              <a:rPr lang="en-US" altLang="zh-CN" sz="160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698</a:t>
            </a:r>
            <a:r>
              <a:rPr lang="zh-CN" altLang="en-US" sz="160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endParaRPr lang="zh-CN" altLang="en-US" sz="16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138295" y="1308100"/>
            <a:ext cx="3390900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镀铬时尚触感与华丽装饰打造复古格调</a:t>
            </a:r>
            <a:endParaRPr lang="zh-CN" altLang="en-US" sz="100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高硬度不锈钢刀头立体快旋</a:t>
            </a:r>
            <a:endParaRPr lang="zh-CN" altLang="en-US" sz="100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吸管梅森杯</a:t>
            </a:r>
            <a:r>
              <a:rPr lang="en-US" altLang="zh-CN" sz="100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00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随行运动杯，双杯自由切换</a:t>
            </a:r>
            <a:endParaRPr lang="zh-CN" altLang="en-US" sz="100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复古遥感开关，操作方便，手感舒适</a:t>
            </a:r>
            <a:endParaRPr lang="zh-CN" altLang="en-US" sz="100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00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欧式仪表盘显示器，操作进度一览无余</a:t>
            </a:r>
            <a:endParaRPr lang="zh-CN" altLang="en-US" sz="100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4" name="图片 3" descr="C:/Users/Administrator/AppData/Local/Temp/picturecompress_20211103141147/output_206.jpgoutput_20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459740" y="4674235"/>
            <a:ext cx="1534160" cy="1339215"/>
          </a:xfrm>
          <a:prstGeom prst="rect">
            <a:avLst/>
          </a:prstGeom>
        </p:spPr>
      </p:pic>
      <p:pic>
        <p:nvPicPr>
          <p:cNvPr id="8" name="图片 7" descr="C:/Users/Administrator/AppData/Local/Temp/picturecompress_20211103141147/output_207.jpgoutput_207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319020" y="4674235"/>
            <a:ext cx="1524000" cy="1330325"/>
          </a:xfrm>
          <a:prstGeom prst="rect">
            <a:avLst/>
          </a:prstGeom>
        </p:spPr>
      </p:pic>
      <p:pic>
        <p:nvPicPr>
          <p:cNvPr id="10" name="图片 9" descr="800-1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168140" y="4674235"/>
            <a:ext cx="1565910" cy="1367155"/>
          </a:xfrm>
          <a:prstGeom prst="rect">
            <a:avLst/>
          </a:prstGeom>
        </p:spPr>
      </p:pic>
      <p:pic>
        <p:nvPicPr>
          <p:cNvPr id="11" name="图片 10" descr="750_0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014335" y="252730"/>
            <a:ext cx="3611880" cy="59855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screen"/>
          <a:stretch>
            <a:fillRect/>
          </a:stretch>
        </p:blipFill>
        <p:spPr>
          <a:xfrm>
            <a:off x="115570" y="64135"/>
            <a:ext cx="1447800" cy="71691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5848350" y="5215890"/>
            <a:ext cx="190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211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零售价：</a:t>
            </a:r>
            <a:r>
              <a:rPr lang="en-US" altLang="zh-CN">
                <a:solidFill>
                  <a:schemeClr val="tx1"/>
                </a:solidFill>
              </a:rPr>
              <a:t>698</a:t>
            </a:r>
            <a:r>
              <a:rPr lang="zh-CN" altLang="en-US">
                <a:solidFill>
                  <a:schemeClr val="tx1"/>
                </a:solidFill>
              </a:rPr>
              <a:t>元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" name="图片 2" descr="详情图水印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rot="20880000">
            <a:off x="5808980" y="5354320"/>
            <a:ext cx="1422400" cy="36322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/>
          <p:cNvSpPr txBox="1"/>
          <p:nvPr/>
        </p:nvSpPr>
        <p:spPr>
          <a:xfrm>
            <a:off x="404495" y="796925"/>
            <a:ext cx="31692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艾贝丽</a:t>
            </a:r>
            <a:r>
              <a:rPr lang="en-US" altLang="zh-CN" sz="16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r>
              <a:rPr lang="zh-CN" sz="1600" b="1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全自动上水壶</a:t>
            </a:r>
            <a:r>
              <a:rPr lang="en-US" altLang="zh-CN" sz="1400" b="1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en-US" altLang="zh-CN" sz="1200" b="1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ABL-B09</a:t>
            </a:r>
            <a:endParaRPr lang="en-US" altLang="zh-CN" sz="1200" b="1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54660" y="1032510"/>
            <a:ext cx="3239770" cy="3434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产品颜色：白色</a:t>
            </a:r>
            <a:endParaRPr lang="zh-CN" altLang="en-US" sz="1200">
              <a:solidFill>
                <a:schemeClr val="accent5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indent="-1714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额定电压：220V </a:t>
            </a:r>
            <a:endParaRPr lang="zh-CN" altLang="en-US" sz="1200">
              <a:solidFill>
                <a:schemeClr val="accent5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indent="-1714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额定频率：50HZ </a:t>
            </a:r>
            <a:r>
              <a:rPr lang="en-US" altLang="zh-CN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r>
              <a:rPr lang="zh-CN" altLang="en-US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额定功率：</a:t>
            </a:r>
            <a:r>
              <a:rPr lang="en-US" altLang="zh-CN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1350</a:t>
            </a:r>
            <a:r>
              <a:rPr lang="zh-CN" altLang="en-US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W  </a:t>
            </a:r>
            <a:endParaRPr lang="zh-CN" altLang="en-US" sz="1200">
              <a:solidFill>
                <a:schemeClr val="accent5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indent="-1714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净重</a:t>
            </a:r>
            <a:r>
              <a:rPr lang="en-US" altLang="zh-CN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:1.39</a:t>
            </a:r>
            <a:r>
              <a:rPr lang="zh-CN" altLang="en-US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K</a:t>
            </a:r>
            <a:r>
              <a:rPr lang="en-US" altLang="zh-CN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g</a:t>
            </a:r>
            <a:r>
              <a:rPr lang="zh-CN" altLang="en-US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  </a:t>
            </a:r>
            <a:r>
              <a:rPr lang="en-US" altLang="zh-CN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           </a:t>
            </a:r>
            <a:r>
              <a:rPr lang="zh-CN" altLang="en-US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额定容量：</a:t>
            </a:r>
            <a:r>
              <a:rPr lang="en-US" altLang="zh-CN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1.0L</a:t>
            </a:r>
            <a:endParaRPr lang="en-US" altLang="zh-CN" sz="1200">
              <a:solidFill>
                <a:schemeClr val="accent5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indent="-1714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材质：</a:t>
            </a:r>
            <a:r>
              <a:rPr lang="zh-CN" altLang="en-US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高硼玻璃+钢化玻璃</a:t>
            </a:r>
            <a:endParaRPr lang="zh-CN" altLang="en-US" sz="12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marL="171450" indent="-1714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水壶尺寸：</a:t>
            </a:r>
            <a:r>
              <a:rPr lang="en-US" altLang="zh-CN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150*180mm</a:t>
            </a:r>
            <a:r>
              <a:rPr lang="zh-CN" altLang="en-US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 </a:t>
            </a:r>
            <a:endParaRPr lang="zh-CN" altLang="en-US" sz="12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Arial" panose="020B0604020202020204" pitchFamily="34" charset="0"/>
            </a:endParaRPr>
          </a:p>
          <a:p>
            <a:pPr marL="171450" indent="-1714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产品底座尺寸：</a:t>
            </a:r>
            <a:r>
              <a:rPr lang="en-US" altLang="zh-CN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180*220*70mm</a:t>
            </a:r>
            <a:endParaRPr lang="en-US" altLang="zh-CN" sz="1200">
              <a:solidFill>
                <a:schemeClr val="accent5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indent="-1714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彩箱尺寸：</a:t>
            </a:r>
            <a:r>
              <a:rPr lang="en-US" altLang="zh-CN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260*222*245mm</a:t>
            </a:r>
            <a:endParaRPr lang="en-US" altLang="zh-CN" sz="1200">
              <a:solidFill>
                <a:schemeClr val="accent5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indent="-1714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大外箱尺寸：686*535*510mm</a:t>
            </a:r>
            <a:endParaRPr lang="zh-CN" altLang="en-US" sz="1200">
              <a:solidFill>
                <a:schemeClr val="accent5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indent="-1714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zh-CN" altLang="en-US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装箱数：</a:t>
            </a:r>
            <a:r>
              <a:rPr lang="zh-CN" altLang="zh-CN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Arial" panose="020B0604020202020204" pitchFamily="34" charset="0"/>
              </a:rPr>
              <a:t>单台为彩盒包装；</a:t>
            </a:r>
            <a:r>
              <a:rPr lang="en-US" altLang="zh-CN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12</a:t>
            </a:r>
            <a:r>
              <a:rPr lang="zh-CN" altLang="en-US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台</a:t>
            </a:r>
            <a:r>
              <a:rPr lang="en-US" altLang="zh-CN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箱</a:t>
            </a:r>
            <a:endParaRPr lang="en-US" altLang="zh-CN" sz="1200">
              <a:solidFill>
                <a:schemeClr val="accent5"/>
              </a:solidFill>
              <a:latin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60000"/>
              </a:lnSpc>
              <a:buFont typeface="Arial" panose="020B0604020202020204" pitchFamily="34" charset="0"/>
              <a:buNone/>
            </a:pPr>
            <a:r>
              <a:rPr lang="en-US" altLang="zh-CN" sz="16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sz="16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市场价：</a:t>
            </a:r>
            <a:r>
              <a:rPr lang="en-US" altLang="zh-CN" sz="16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899</a:t>
            </a:r>
            <a:r>
              <a:rPr lang="zh-CN" altLang="en-US" sz="16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endParaRPr lang="zh-CN" altLang="en-US" sz="16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3816985" y="1134110"/>
            <a:ext cx="37471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一机多用，智能全自动，无水自动加</a:t>
            </a:r>
            <a:endParaRPr lang="zh-CN" altLang="en-US" sz="12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40℃-100℃</a:t>
            </a:r>
            <a:r>
              <a:rPr lang="zh-CN" altLang="en-US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调温控制，满足各种泡茶需求</a:t>
            </a:r>
            <a:endParaRPr lang="zh-CN" altLang="en-US" sz="12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304</a:t>
            </a:r>
            <a:r>
              <a:rPr lang="zh-CN" altLang="en-US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不锈钢发热盘，发热快</a:t>
            </a:r>
            <a:endParaRPr lang="zh-CN" altLang="en-US" sz="12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高硼高硅玻璃壶身，耐高温，把手不烫手</a:t>
            </a:r>
            <a:endParaRPr lang="zh-CN" altLang="en-US" sz="12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dirty="0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无人操作情况下，会自动进入关机状态</a:t>
            </a:r>
            <a:endParaRPr lang="en-US" altLang="zh-CN" sz="1200" dirty="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200">
                <a:solidFill>
                  <a:schemeClr val="accent5"/>
                </a:solidFill>
                <a:latin typeface="微软雅黑" panose="020B0503020204020204" charset="-122"/>
                <a:cs typeface="微软雅黑" panose="020B0503020204020204" charset="-122"/>
                <a:sym typeface="+mn-ea"/>
              </a:rPr>
              <a:t>   </a:t>
            </a:r>
            <a:endParaRPr lang="en-US" altLang="zh-CN" sz="1200">
              <a:solidFill>
                <a:schemeClr val="accent5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 descr="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7724775" y="103505"/>
            <a:ext cx="3901440" cy="6080125"/>
          </a:xfrm>
          <a:prstGeom prst="rect">
            <a:avLst/>
          </a:prstGeom>
        </p:spPr>
      </p:pic>
      <p:pic>
        <p:nvPicPr>
          <p:cNvPr id="6" name="图片 5" descr="主图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36600" y="4578350"/>
            <a:ext cx="1479550" cy="1518285"/>
          </a:xfrm>
          <a:prstGeom prst="rect">
            <a:avLst/>
          </a:prstGeom>
        </p:spPr>
      </p:pic>
      <p:pic>
        <p:nvPicPr>
          <p:cNvPr id="7" name="图片 6" descr="主图7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543810" y="4577715"/>
            <a:ext cx="1519555" cy="1519555"/>
          </a:xfrm>
          <a:prstGeom prst="rect">
            <a:avLst/>
          </a:prstGeom>
        </p:spPr>
      </p:pic>
      <p:pic>
        <p:nvPicPr>
          <p:cNvPr id="8" name="图片 7" descr="主图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391025" y="4577715"/>
            <a:ext cx="1479550" cy="15189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screen"/>
          <a:stretch>
            <a:fillRect/>
          </a:stretch>
        </p:blipFill>
        <p:spPr>
          <a:xfrm>
            <a:off x="115570" y="64135"/>
            <a:ext cx="1447800" cy="71691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6005830" y="6009640"/>
            <a:ext cx="190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237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零售价：</a:t>
            </a:r>
            <a:r>
              <a:rPr lang="en-US" altLang="zh-CN">
                <a:solidFill>
                  <a:schemeClr val="tx1"/>
                </a:solidFill>
              </a:rPr>
              <a:t>899</a:t>
            </a:r>
            <a:r>
              <a:rPr lang="zh-CN" altLang="en-US">
                <a:solidFill>
                  <a:schemeClr val="tx1"/>
                </a:solidFill>
              </a:rPr>
              <a:t>元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0" name="图片 9" descr="详情图水印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rot="20880000">
            <a:off x="5966460" y="6148070"/>
            <a:ext cx="1422400" cy="36322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矩形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FDB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DFD5CB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4417" y="5611284"/>
            <a:ext cx="1756833" cy="6299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lnSpc>
                <a:spcPts val="1400"/>
              </a:lnSpc>
              <a:buClrTx/>
              <a:buSzTx/>
              <a:buFontTx/>
              <a:buNone/>
              <a:defRPr/>
            </a:pPr>
            <a:r>
              <a:rPr kumimoji="0" lang="zh-CN" altLang="en-US" sz="1135" kern="1200" cap="none" spc="0" normalizeH="0" baseline="0" noProof="1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型号：</a:t>
            </a:r>
            <a:r>
              <a:rPr kumimoji="0" lang="en-US" altLang="zh-CN" sz="1135" kern="1200" cap="none" spc="0" normalizeH="0" baseline="0" noProof="1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HD-L09</a:t>
            </a:r>
            <a:endParaRPr kumimoji="0" lang="en-US" altLang="zh-CN" sz="1200" kern="1200" cap="none" spc="0" normalizeH="0" baseline="0" noProof="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R="0" defTabSz="914400">
              <a:lnSpc>
                <a:spcPts val="1400"/>
              </a:lnSpc>
              <a:buClrTx/>
              <a:buSzTx/>
              <a:buFontTx/>
              <a:buNone/>
              <a:defRPr/>
            </a:pPr>
            <a:r>
              <a:rPr kumimoji="0" lang="zh-CN" altLang="en-US" sz="1135" kern="1200" cap="none" spc="0" normalizeH="0" baseline="0" noProof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颜色</a:t>
            </a:r>
            <a:r>
              <a:rPr kumimoji="0" lang="zh-CN" altLang="en-US" sz="1135" kern="1200" cap="none" spc="0" normalizeH="0" baseline="0" noProof="1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：香槟金 </a:t>
            </a:r>
            <a:endParaRPr kumimoji="0" lang="en-US" altLang="zh-CN" sz="1135" kern="1200" cap="none" spc="0" normalizeH="0" baseline="0" noProof="1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R="0" defTabSz="914400">
              <a:lnSpc>
                <a:spcPts val="1400"/>
              </a:lnSpc>
              <a:buClrTx/>
              <a:buSzTx/>
              <a:buFontTx/>
              <a:buNone/>
              <a:defRPr/>
            </a:pPr>
            <a:endParaRPr kumimoji="0" lang="en-US" altLang="zh-CN" sz="1135" kern="1200" cap="none" spc="0" normalizeH="0" baseline="0" noProof="1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9460" name="TextBox 4"/>
          <p:cNvSpPr txBox="1"/>
          <p:nvPr/>
        </p:nvSpPr>
        <p:spPr>
          <a:xfrm>
            <a:off x="624417" y="734484"/>
            <a:ext cx="3456516" cy="5226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  <a:buNone/>
            </a:pPr>
            <a:r>
              <a:rPr lang="zh-CN" altLang="en-US" sz="18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幻响小野户外音箱露营灯</a:t>
            </a:r>
            <a:endParaRPr lang="en-US" altLang="zh-CN" sz="1865" dirty="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2476500" y="5704417"/>
            <a:ext cx="0" cy="385233"/>
          </a:xfrm>
          <a:prstGeom prst="line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59617" y="5609167"/>
            <a:ext cx="2688167" cy="4502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lnSpc>
                <a:spcPts val="1400"/>
              </a:lnSpc>
              <a:buClrTx/>
              <a:buSzTx/>
              <a:buFontTx/>
              <a:buNone/>
              <a:defRPr/>
            </a:pPr>
            <a:r>
              <a:rPr kumimoji="0" lang="zh-CN" altLang="en-US" sz="1135" kern="1200" cap="none" spc="0" normalizeH="0" baseline="0" noProof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主体材质</a:t>
            </a:r>
            <a:r>
              <a:rPr kumimoji="0" lang="zh-CN" altLang="en-US" sz="1135" kern="1200" cap="none" spc="0" normalizeH="0" baseline="0" noProof="1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：亚克力</a:t>
            </a:r>
            <a:r>
              <a:rPr kumimoji="0" lang="en-US" altLang="zh-CN" sz="1135" kern="1200" cap="none" spc="0" normalizeH="0" baseline="0" noProof="1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+PU</a:t>
            </a:r>
            <a:r>
              <a:rPr kumimoji="0" lang="zh-CN" altLang="en-US" sz="1135" kern="1200" cap="none" spc="0" normalizeH="0" baseline="0" noProof="1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皮灯罩</a:t>
            </a:r>
            <a:endParaRPr kumimoji="0" lang="en-US" altLang="zh-CN" sz="1135" kern="1200" cap="none" spc="0" normalizeH="0" baseline="0" noProof="1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R="0" defTabSz="914400">
              <a:lnSpc>
                <a:spcPts val="1400"/>
              </a:lnSpc>
              <a:buClrTx/>
              <a:buSzTx/>
              <a:buFontTx/>
              <a:buNone/>
              <a:defRPr/>
            </a:pPr>
            <a:r>
              <a:rPr kumimoji="0" lang="zh-CN" altLang="en-US" sz="1135" kern="1200" cap="none" spc="0" normalizeH="0" baseline="0" noProof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包装尺寸</a:t>
            </a:r>
            <a:r>
              <a:rPr kumimoji="0" lang="zh-CN" altLang="en-US" sz="1135" kern="1200" cap="none" spc="0" normalizeH="0" baseline="0" noProof="1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：</a:t>
            </a:r>
            <a:r>
              <a:rPr kumimoji="0" lang="en-US" altLang="zh-CN" sz="1135" kern="1200" cap="none" spc="0" normalizeH="0" baseline="0" noProof="1" smtClean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288x195x70mm</a:t>
            </a:r>
            <a:endParaRPr kumimoji="0" lang="en-US" altLang="zh-CN" sz="1135" kern="1200" cap="none" spc="0" normalizeH="0" baseline="0" noProof="1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5259917" y="5685367"/>
            <a:ext cx="0" cy="383117"/>
          </a:xfrm>
          <a:prstGeom prst="line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719667" y="5348817"/>
            <a:ext cx="10752667" cy="0"/>
          </a:xfrm>
          <a:prstGeom prst="line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6" name="TextBox 23"/>
          <p:cNvSpPr txBox="1"/>
          <p:nvPr/>
        </p:nvSpPr>
        <p:spPr>
          <a:xfrm>
            <a:off x="626533" y="1191684"/>
            <a:ext cx="5659967" cy="1476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  <a:buNone/>
            </a:pPr>
            <a:r>
              <a:rPr lang="zh-CN" altLang="en-US" sz="12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红点奖设计师亲力设计；</a:t>
            </a:r>
            <a:endParaRPr lang="zh-CN" altLang="en-US" sz="1200" dirty="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12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国际流行极简设计风格；</a:t>
            </a:r>
            <a:endParaRPr lang="zh-CN" altLang="en-US" sz="1200" dirty="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12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铝合金机身，透明亚克力加</a:t>
            </a:r>
            <a:r>
              <a:rPr lang="en-US" altLang="zh-CN" sz="12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PU</a:t>
            </a:r>
            <a:r>
              <a:rPr lang="zh-CN" altLang="en-US" sz="12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皮灯罩，高端大气；</a:t>
            </a:r>
            <a:endParaRPr lang="zh-CN" altLang="en-US" sz="1200" dirty="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zh-CN" altLang="en-US" sz="12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蓝牙音箱，两色露营氛围灯，电筒射灯，功能完备；</a:t>
            </a:r>
            <a:endParaRPr lang="zh-CN" altLang="en-US" sz="1200" dirty="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>
              <a:lnSpc>
                <a:spcPct val="150000"/>
              </a:lnSpc>
              <a:buNone/>
            </a:pPr>
            <a:r>
              <a:rPr lang="en-US" altLang="zh-CN" sz="12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PU</a:t>
            </a:r>
            <a:r>
              <a:rPr lang="zh-CN" altLang="en-US" sz="12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皮灯罩可做</a:t>
            </a:r>
            <a:r>
              <a:rPr lang="en-US" altLang="zh-CN" sz="12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UV</a:t>
            </a:r>
            <a:r>
              <a:rPr lang="zh-CN" altLang="en-US" sz="1200" dirty="0">
                <a:solidFill>
                  <a:srgbClr val="0D0D0D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彩印定制。</a:t>
            </a:r>
            <a:endParaRPr lang="zh-CN" altLang="en-US" sz="1200" dirty="0">
              <a:solidFill>
                <a:srgbClr val="0D0D0D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pic>
        <p:nvPicPr>
          <p:cNvPr id="19467" name="图片 28" descr="微信图片_20211201102948 拷贝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98733" y="565151"/>
            <a:ext cx="4660900" cy="4502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8" name="Picture 15" descr="F:\工作\2022\宣传\PPT\新品PPT\2022底图\e5a276a0868210fc30deed3b1a2816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1" y="3306233"/>
            <a:ext cx="1162049" cy="16171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9" name="TextBox 22"/>
          <p:cNvSpPr txBox="1"/>
          <p:nvPr/>
        </p:nvSpPr>
        <p:spPr>
          <a:xfrm>
            <a:off x="624417" y="2667000"/>
            <a:ext cx="2614083" cy="19253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ts val="1300"/>
              </a:lnSpc>
            </a:pPr>
            <a:r>
              <a:rPr lang="zh-CN" altLang="en-US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尺寸：</a:t>
            </a:r>
            <a:r>
              <a:rPr lang="en-US" altLang="zh-CN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60*60*210mm</a:t>
            </a:r>
            <a:endParaRPr lang="en-US" altLang="zh-CN" sz="1065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>
              <a:lnSpc>
                <a:spcPts val="1300"/>
              </a:lnSpc>
            </a:pPr>
            <a:r>
              <a:rPr lang="zh-CN" altLang="en-US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蓝牙： </a:t>
            </a:r>
            <a:r>
              <a:rPr lang="en-US" altLang="zh-CN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5.0</a:t>
            </a:r>
            <a:endParaRPr lang="en-US" altLang="zh-CN" sz="1065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>
              <a:lnSpc>
                <a:spcPts val="1300"/>
              </a:lnSpc>
            </a:pPr>
            <a:r>
              <a:rPr lang="zh-CN" altLang="en-US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喇叭：</a:t>
            </a:r>
            <a:r>
              <a:rPr lang="en-US" altLang="zh-CN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4Ω 5W</a:t>
            </a:r>
            <a:endParaRPr lang="en-US" altLang="zh-CN" sz="1065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>
              <a:lnSpc>
                <a:spcPts val="1300"/>
              </a:lnSpc>
            </a:pPr>
            <a:r>
              <a:rPr lang="zh-CN" altLang="en-US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工作电压：</a:t>
            </a:r>
            <a:r>
              <a:rPr lang="en-US" altLang="zh-CN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5V/1.5A</a:t>
            </a:r>
            <a:endParaRPr lang="en-US" altLang="zh-CN" sz="1065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>
              <a:lnSpc>
                <a:spcPts val="1300"/>
              </a:lnSpc>
            </a:pPr>
            <a:r>
              <a:rPr lang="zh-CN" altLang="en-US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电池容量：</a:t>
            </a:r>
            <a:r>
              <a:rPr lang="en-US" altLang="zh-CN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4000mAh</a:t>
            </a:r>
            <a:endParaRPr lang="en-US" altLang="zh-CN" sz="1065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>
              <a:lnSpc>
                <a:spcPts val="1300"/>
              </a:lnSpc>
            </a:pPr>
            <a:r>
              <a:rPr lang="zh-CN" altLang="en-US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分离度：≥</a:t>
            </a:r>
            <a:r>
              <a:rPr lang="en-US" altLang="zh-CN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90dB</a:t>
            </a:r>
            <a:endParaRPr lang="en-US" altLang="zh-CN" sz="1065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>
              <a:lnSpc>
                <a:spcPts val="1300"/>
              </a:lnSpc>
            </a:pPr>
            <a:r>
              <a:rPr lang="zh-CN" altLang="en-US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信噪比：≥</a:t>
            </a:r>
            <a:r>
              <a:rPr lang="en-US" altLang="zh-CN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70dB</a:t>
            </a:r>
            <a:endParaRPr lang="en-US" altLang="zh-CN" sz="1065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>
              <a:lnSpc>
                <a:spcPts val="1300"/>
              </a:lnSpc>
            </a:pPr>
            <a:r>
              <a:rPr lang="zh-CN" altLang="en-US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灯光瓦数：</a:t>
            </a:r>
            <a:r>
              <a:rPr lang="en-US" altLang="zh-CN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1-3W</a:t>
            </a:r>
            <a:endParaRPr lang="en-US" altLang="zh-CN" sz="1065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>
              <a:lnSpc>
                <a:spcPts val="1300"/>
              </a:lnSpc>
            </a:pPr>
            <a:r>
              <a:rPr lang="zh-CN" altLang="en-US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播放时间：</a:t>
            </a:r>
            <a:r>
              <a:rPr lang="en-US" altLang="zh-CN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6</a:t>
            </a:r>
            <a:r>
              <a:rPr lang="zh-CN" altLang="en-US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个小时</a:t>
            </a:r>
            <a:r>
              <a:rPr lang="en-US" altLang="zh-CN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《</a:t>
            </a:r>
            <a:r>
              <a:rPr lang="zh-CN" altLang="en-US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音量调格在</a:t>
            </a:r>
            <a:r>
              <a:rPr lang="en-US" altLang="zh-CN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60%》</a:t>
            </a:r>
            <a:endParaRPr lang="en-US" altLang="zh-CN" sz="1065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>
              <a:lnSpc>
                <a:spcPts val="1300"/>
              </a:lnSpc>
            </a:pPr>
            <a:r>
              <a:rPr lang="zh-CN" altLang="en-US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充电时长：</a:t>
            </a:r>
            <a:r>
              <a:rPr lang="en-US" altLang="zh-CN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4h                      </a:t>
            </a:r>
            <a:endParaRPr lang="en-US" altLang="zh-CN" sz="1065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>
              <a:lnSpc>
                <a:spcPts val="1300"/>
              </a:lnSpc>
            </a:pPr>
            <a:r>
              <a:rPr lang="zh-CN" altLang="en-US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功能：支持蓝牙播放</a:t>
            </a:r>
            <a:r>
              <a:rPr lang="en-US" altLang="zh-CN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/</a:t>
            </a:r>
            <a:r>
              <a:rPr lang="zh-CN" altLang="en-US" sz="1065" dirty="0">
                <a:solidFill>
                  <a:srgbClr val="262626"/>
                </a:solidFill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照亮光，射灯</a:t>
            </a:r>
            <a:endParaRPr lang="en-US" altLang="zh-CN" sz="1065" dirty="0">
              <a:solidFill>
                <a:srgbClr val="262626"/>
              </a:solidFill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62000" y="0"/>
            <a:ext cx="1524000" cy="6667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471" name="Picture 3" descr="C:\Users\123\Desktop\幻响logo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90500"/>
            <a:ext cx="1168400" cy="3344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6286500" y="5883275"/>
            <a:ext cx="190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232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零售价：</a:t>
            </a:r>
            <a:r>
              <a:rPr lang="en-US" altLang="zh-CN">
                <a:solidFill>
                  <a:schemeClr val="tx1"/>
                </a:solidFill>
              </a:rPr>
              <a:t>399</a:t>
            </a:r>
            <a:r>
              <a:rPr lang="zh-CN" altLang="en-US">
                <a:solidFill>
                  <a:schemeClr val="tx1"/>
                </a:solidFill>
              </a:rPr>
              <a:t>元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9" name="图片 8" descr="详情图水印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0880000">
            <a:off x="6247130" y="6021705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59" y="579943"/>
            <a:ext cx="4311611" cy="431161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311555" y="651301"/>
            <a:ext cx="3651154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品牌：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ZIPPO</a:t>
            </a:r>
            <a:endParaRPr lang="en-US" altLang="zh-CN" sz="1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名称： </a:t>
            </a:r>
            <a:r>
              <a:rPr lang="en-US" altLang="zh-CN" sz="1400" b="1" dirty="0">
                <a:latin typeface="微软雅黑" panose="020B0503020204020204" charset="-122"/>
                <a:ea typeface="微软雅黑" panose="020B0503020204020204" charset="-122"/>
              </a:rPr>
              <a:t>ZIPPO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</a:rPr>
              <a:t>保温杯城市系列</a:t>
            </a:r>
            <a:endParaRPr lang="en-US" altLang="zh-CN" sz="1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型号：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ZWB-CITY-***370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001,002, 004,005,006,007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材质：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316L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不锈钢内胆，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304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不锈钢外壳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颜色：透明亚光拉丝，旋风手感黑，黑冰，象牙白，钛晶蓝拉丝，晶石绿拉丝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包装方式：彩盒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装箱数：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30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个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箱    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外箱尺寸：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440*370*225mm    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产品尺寸：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65*191 mm   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容量：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350 ml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07646" y="5255794"/>
            <a:ext cx="3279154" cy="1289868"/>
            <a:chOff x="-2180088" y="5784134"/>
            <a:chExt cx="5324584" cy="2320985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2180088" y="5784233"/>
              <a:ext cx="747109" cy="2258602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1307722" y="5784134"/>
              <a:ext cx="747109" cy="2266210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 cstate="screen"/>
            <a:stretch>
              <a:fillRect/>
            </a:stretch>
          </p:blipFill>
          <p:spPr>
            <a:xfrm>
              <a:off x="-369602" y="5784216"/>
              <a:ext cx="747108" cy="2259782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522460" y="5813905"/>
              <a:ext cx="753228" cy="2291214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6" cstate="screen"/>
            <a:stretch>
              <a:fillRect/>
            </a:stretch>
          </p:blipFill>
          <p:spPr>
            <a:xfrm>
              <a:off x="1466701" y="5784216"/>
              <a:ext cx="800300" cy="2296221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7" cstate="screen"/>
            <a:stretch>
              <a:fillRect/>
            </a:stretch>
          </p:blipFill>
          <p:spPr>
            <a:xfrm>
              <a:off x="2389299" y="5784218"/>
              <a:ext cx="755197" cy="2296221"/>
            </a:xfrm>
            <a:prstGeom prst="rect">
              <a:avLst/>
            </a:prstGeom>
          </p:spPr>
        </p:pic>
      </p:grpSp>
      <p:grpSp>
        <p:nvGrpSpPr>
          <p:cNvPr id="6" name="组合 5"/>
          <p:cNvGrpSpPr/>
          <p:nvPr/>
        </p:nvGrpSpPr>
        <p:grpSpPr>
          <a:xfrm>
            <a:off x="9451427" y="1224132"/>
            <a:ext cx="2738985" cy="3513306"/>
            <a:chOff x="9449840" y="1446273"/>
            <a:chExt cx="2738985" cy="3513306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screen"/>
            <a:stretch>
              <a:fillRect/>
            </a:stretch>
          </p:blipFill>
          <p:spPr>
            <a:xfrm>
              <a:off x="9449840" y="3170109"/>
              <a:ext cx="2738985" cy="1789470"/>
            </a:xfrm>
            <a:prstGeom prst="rect">
              <a:avLst/>
            </a:prstGeom>
          </p:spPr>
        </p:pic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9" cstate="screen"/>
            <a:stretch>
              <a:fillRect/>
            </a:stretch>
          </p:blipFill>
          <p:spPr>
            <a:xfrm>
              <a:off x="9449841" y="1446273"/>
              <a:ext cx="2738984" cy="1723836"/>
            </a:xfrm>
            <a:prstGeom prst="rect">
              <a:avLst/>
            </a:prstGeom>
          </p:spPr>
        </p:pic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10612955" y="6350066"/>
            <a:ext cx="1196161" cy="400914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11"/>
            </p:custDataLst>
          </p:nvPr>
        </p:nvSpPr>
        <p:spPr>
          <a:xfrm>
            <a:off x="5756275" y="5866130"/>
            <a:ext cx="190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192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零售价：</a:t>
            </a:r>
            <a:r>
              <a:rPr lang="en-US" altLang="zh-CN">
                <a:solidFill>
                  <a:schemeClr val="tx1"/>
                </a:solidFill>
              </a:rPr>
              <a:t>268</a:t>
            </a:r>
            <a:r>
              <a:rPr lang="zh-CN" altLang="en-US">
                <a:solidFill>
                  <a:schemeClr val="tx1"/>
                </a:solidFill>
              </a:rPr>
              <a:t>元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9" name="图片 8" descr="详情图水印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rot="20880000">
            <a:off x="5716905" y="600456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8214895" y="4947987"/>
            <a:ext cx="1442119" cy="12115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382" tIns="60190" rIns="120382" bIns="6019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86550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94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产品尺寸：</a:t>
            </a:r>
            <a:r>
              <a:rPr kumimoji="0" sz="84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108mm*65mm*18mm</a:t>
            </a:r>
            <a:endParaRPr kumimoji="0" sz="84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l" defTabSz="86550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94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包装尺寸：</a:t>
            </a:r>
            <a:r>
              <a:rPr kumimoji="0" lang="en-US" altLang="zh-CN" sz="94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90</a:t>
            </a:r>
            <a:r>
              <a:rPr kumimoji="0" lang="zh-CN" altLang="zh-CN" sz="94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*</a:t>
            </a:r>
            <a:r>
              <a:rPr kumimoji="0" lang="en-US" altLang="zh-CN" sz="94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170</a:t>
            </a:r>
            <a:r>
              <a:rPr kumimoji="0" lang="zh-CN" altLang="zh-CN" sz="94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*</a:t>
            </a:r>
            <a:r>
              <a:rPr kumimoji="0" lang="en-US" altLang="zh-CN" sz="94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25</a:t>
            </a:r>
            <a:r>
              <a:rPr kumimoji="0" lang="zh-CN" altLang="zh-CN" sz="94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mm</a:t>
            </a:r>
            <a:endParaRPr kumimoji="0" lang="zh-CN" altLang="zh-CN" sz="945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宋体" panose="02010600030101010101" pitchFamily="2" charset="-122"/>
            </a:endParaRPr>
          </a:p>
          <a:p>
            <a:pPr marL="0" marR="0" lvl="0" indent="0" algn="l" defTabSz="86550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zh-CN" sz="945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单</a:t>
            </a:r>
            <a:r>
              <a:rPr kumimoji="0" lang="zh-CN" altLang="zh-CN" sz="94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品重量：</a:t>
            </a:r>
            <a:r>
              <a:rPr kumimoji="0" lang="en-US" altLang="zh-CN" sz="94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238</a:t>
            </a:r>
            <a:r>
              <a:rPr kumimoji="0" lang="zh-CN" altLang="zh-CN" sz="94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g</a:t>
            </a:r>
            <a:endParaRPr kumimoji="0" lang="zh-CN" altLang="zh-CN" sz="945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宋体" panose="02010600030101010101" pitchFamily="2" charset="-122"/>
            </a:endParaRPr>
          </a:p>
          <a:p>
            <a:pPr marL="0" marR="0" lvl="0" indent="0" algn="l" defTabSz="86550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945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l" defTabSz="86550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55" b="0" i="0" u="none" strike="noStrike" kern="1200" cap="none" spc="0" normalizeH="0" baseline="0" noProof="1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453605" y="686803"/>
            <a:ext cx="4996447" cy="20219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382" tIns="60190" rIns="120382" bIns="60190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86550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945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宋体" panose="02010600030101010101" pitchFamily="2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6395119" y="641684"/>
            <a:ext cx="5036553" cy="1169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6395119" y="4729079"/>
            <a:ext cx="5038224" cy="1336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矩形 1"/>
          <p:cNvSpPr/>
          <p:nvPr/>
        </p:nvSpPr>
        <p:spPr>
          <a:xfrm>
            <a:off x="9665368" y="5108408"/>
            <a:ext cx="1798053" cy="1209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345" tIns="60172" rIns="120345" bIns="60172" anchor="ctr"/>
          <a:lstStyle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86550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16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出厂价</a:t>
            </a:r>
            <a:r>
              <a:rPr kumimoji="0" lang="zh-CN" altLang="en-US" sz="1160" b="1" i="0" u="none" strike="noStrike" kern="1200" cap="none" spc="0" normalizeH="0" baseline="0" noProof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：</a:t>
            </a:r>
            <a:r>
              <a:rPr kumimoji="0" lang="en-US" altLang="zh-CN" sz="1160" b="1" i="0" u="none" strike="noStrike" kern="1200" cap="none" spc="0" normalizeH="0" baseline="0" noProof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102</a:t>
            </a:r>
            <a:r>
              <a:rPr kumimoji="0" lang="zh-CN" altLang="en-US" sz="1160" b="1" i="0" u="none" strike="noStrike" kern="1200" cap="none" spc="0" normalizeH="0" baseline="0" noProof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元 </a:t>
            </a:r>
            <a:endParaRPr kumimoji="0" lang="zh-CN" altLang="en-US" sz="1160" b="1" i="0" u="none" strike="noStrike" kern="1200" cap="none" spc="0" normalizeH="0" baseline="0" noProof="1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宋体" panose="02010600030101010101" pitchFamily="2" charset="-122"/>
            </a:endParaRPr>
          </a:p>
          <a:p>
            <a:pPr marL="0" marR="0" lvl="0" indent="0" algn="l" defTabSz="86550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160" b="1" i="0" u="none" strike="noStrike" kern="1200" cap="none" spc="0" normalizeH="0" baseline="0" noProof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优惠价：</a:t>
            </a:r>
            <a:r>
              <a:rPr kumimoji="0" lang="en-US" altLang="zh-CN" sz="1160" b="1" i="0" u="none" strike="noStrike" kern="1200" cap="none" spc="0" normalizeH="0" baseline="0" noProof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185</a:t>
            </a:r>
            <a:r>
              <a:rPr kumimoji="0" lang="zh-CN" altLang="en-US" sz="1160" b="1" i="0" u="none" strike="noStrike" kern="1200" cap="none" spc="0" normalizeH="0" baseline="0" noProof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元</a:t>
            </a:r>
            <a:endParaRPr kumimoji="0" lang="en-US" altLang="zh-CN" sz="1160" b="1" i="0" u="none" strike="noStrike" kern="1200" cap="none" spc="0" normalizeH="0" baseline="0" noProof="1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宋体" panose="02010600030101010101" pitchFamily="2" charset="-122"/>
            </a:endParaRPr>
          </a:p>
          <a:p>
            <a:pPr marL="0" marR="0" lvl="0" indent="0" algn="l" defTabSz="86550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160" b="1" i="0" u="none" strike="noStrike" kern="1200" cap="none" spc="0" normalizeH="0" baseline="0" noProof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     </a:t>
            </a:r>
            <a:endParaRPr kumimoji="0" lang="zh-CN" altLang="en-US" sz="116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宋体" panose="02010600030101010101" pitchFamily="2" charset="-122"/>
            </a:endParaRPr>
          </a:p>
          <a:p>
            <a:pPr marL="0" marR="0" lvl="0" indent="0" algn="l" defTabSz="865505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16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开票价加</a:t>
            </a:r>
            <a:r>
              <a:rPr kumimoji="0" lang="en-US" altLang="zh-CN" sz="116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12</a:t>
            </a:r>
            <a:r>
              <a:rPr kumimoji="0" lang="zh-CN" altLang="en-US" sz="116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宋体" panose="02010600030101010101" pitchFamily="2" charset="-122"/>
              </a:rPr>
              <a:t>个点</a:t>
            </a:r>
            <a:endParaRPr kumimoji="0" lang="zh-CN" altLang="en-US" sz="1160" b="1" i="0" u="none" strike="noStrike" kern="1200" cap="none" spc="0" normalizeH="0" baseline="0" noProof="1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宋体" panose="02010600030101010101" pitchFamily="2" charset="-122"/>
            </a:endParaRPr>
          </a:p>
        </p:txBody>
      </p:sp>
      <p:sp>
        <p:nvSpPr>
          <p:cNvPr id="35848" name="文本框 8"/>
          <p:cNvSpPr txBox="1"/>
          <p:nvPr/>
        </p:nvSpPr>
        <p:spPr>
          <a:xfrm>
            <a:off x="6319921" y="626645"/>
            <a:ext cx="5474368" cy="1624965"/>
          </a:xfrm>
          <a:prstGeom prst="rect">
            <a:avLst/>
          </a:prstGeom>
          <a:noFill/>
          <a:ln w="9525">
            <a:noFill/>
          </a:ln>
        </p:spPr>
        <p:txBody>
          <a:bodyPr lIns="91112" tIns="45556" rIns="91112" bIns="45556">
            <a:spAutoFit/>
          </a:bodyPr>
          <a:p>
            <a:pPr defTabSz="865505" eaLnBrk="0" hangingPunct="0">
              <a:lnSpc>
                <a:spcPct val="150000"/>
              </a:lnSpc>
            </a:pPr>
            <a:r>
              <a:rPr lang="en-US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型号： </a:t>
            </a:r>
            <a:r>
              <a:rPr lang="en-US" altLang="zh-CN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LPB-068                                                    </a:t>
            </a:r>
            <a:r>
              <a:rPr lang="zh-CN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颜色：绿色</a:t>
            </a:r>
            <a:r>
              <a:rPr lang="en-US" altLang="zh-CN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/</a:t>
            </a:r>
            <a:r>
              <a:rPr lang="zh-CN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橙色</a:t>
            </a:r>
            <a:r>
              <a:rPr lang="en-US" altLang="zh-CN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/</a:t>
            </a:r>
            <a:r>
              <a:rPr lang="zh-CN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白色    </a:t>
            </a:r>
            <a:r>
              <a:rPr lang="en-US" altLang="zh-CN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                             </a:t>
            </a:r>
            <a:endParaRPr lang="en-US" altLang="zh-CN" sz="945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defTabSz="865505" eaLnBrk="0" hangingPunct="0">
              <a:lnSpc>
                <a:spcPct val="150000"/>
              </a:lnSpc>
            </a:pPr>
            <a:r>
              <a:rPr lang="en-US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材质： 锌合金</a:t>
            </a:r>
            <a:r>
              <a:rPr lang="en-US" altLang="zh-CN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+PC/ABS</a:t>
            </a:r>
            <a:r>
              <a:rPr lang="en-US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阻燃外壳   </a:t>
            </a:r>
            <a:r>
              <a:rPr lang="en-US" altLang="zh-CN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 </a:t>
            </a:r>
            <a:r>
              <a:rPr lang="en-US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                     总输出： </a:t>
            </a:r>
            <a:r>
              <a:rPr lang="en-US" altLang="zh-CN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20W</a:t>
            </a:r>
            <a:endParaRPr lang="en-US" altLang="zh-CN" sz="945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defTabSz="865505" eaLnBrk="0" hangingPunct="0">
              <a:lnSpc>
                <a:spcPct val="150000"/>
              </a:lnSpc>
            </a:pPr>
            <a:r>
              <a:rPr lang="en-US" altLang="zh-CN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TYPE-C</a:t>
            </a:r>
            <a:r>
              <a:rPr lang="en-US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输入接口：</a:t>
            </a:r>
            <a:r>
              <a:rPr lang="en-US" altLang="zh-CN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5V/3A 9V/2A                           TYPE-C</a:t>
            </a:r>
            <a:r>
              <a:rPr lang="zh-CN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输出接口：</a:t>
            </a:r>
            <a:r>
              <a:rPr lang="en-US" altLang="zh-CN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5V/2.4A 9V/2.2A 12V/1.5A     </a:t>
            </a:r>
            <a:r>
              <a:rPr lang="zh-CN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电池规格：聚合物电池</a:t>
            </a:r>
            <a:r>
              <a:rPr lang="en-US" altLang="zh-CN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10000mAh</a:t>
            </a:r>
            <a:r>
              <a:rPr lang="en-US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                         额定容量：</a:t>
            </a:r>
            <a:r>
              <a:rPr lang="en-US" altLang="zh-CN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6000mAh</a:t>
            </a:r>
            <a:r>
              <a:rPr lang="en-US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  </a:t>
            </a:r>
            <a:endParaRPr lang="en-US" altLang="en-US" sz="945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defTabSz="865505" eaLnBrk="0" hangingPunct="0">
              <a:lnSpc>
                <a:spcPct val="150000"/>
              </a:lnSpc>
            </a:pPr>
            <a:r>
              <a:rPr lang="zh-CN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快充规格：</a:t>
            </a:r>
            <a:r>
              <a:rPr lang="en-US" altLang="zh-CN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1:  </a:t>
            </a:r>
            <a:r>
              <a:rPr lang="zh-CN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支持</a:t>
            </a:r>
            <a:r>
              <a:rPr lang="en-US" altLang="zh-CN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FCP/SCP/PD/QC</a:t>
            </a:r>
            <a:r>
              <a:rPr lang="zh-CN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等快充协议</a:t>
            </a:r>
            <a:endParaRPr lang="zh-CN" altLang="en-US" sz="945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defTabSz="865505" eaLnBrk="0" hangingPunct="0">
              <a:lnSpc>
                <a:spcPct val="150000"/>
              </a:lnSpc>
            </a:pPr>
            <a:r>
              <a:rPr lang="zh-CN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                </a:t>
            </a:r>
            <a:r>
              <a:rPr lang="en-US" altLang="zh-CN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2:</a:t>
            </a:r>
            <a:r>
              <a:rPr lang="zh-CN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  </a:t>
            </a:r>
            <a:r>
              <a:rPr lang="en-US" altLang="zh-CN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Type-C</a:t>
            </a:r>
            <a:r>
              <a:rPr lang="zh-CN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口支持</a:t>
            </a:r>
            <a:r>
              <a:rPr lang="en-US" altLang="zh-CN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20W</a:t>
            </a:r>
            <a:r>
              <a:rPr lang="zh-CN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输出，无线充支持</a:t>
            </a:r>
            <a:r>
              <a:rPr lang="en-US" altLang="zh-CN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15W</a:t>
            </a:r>
            <a:r>
              <a:rPr lang="zh-CN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输出</a:t>
            </a:r>
            <a:endParaRPr lang="en-US" altLang="en-US" sz="945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defTabSz="865505" eaLnBrk="0" hangingPunct="0">
              <a:lnSpc>
                <a:spcPct val="150000"/>
              </a:lnSpc>
            </a:pPr>
            <a:r>
              <a:rPr lang="en-US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京东链接：</a:t>
            </a:r>
            <a:endParaRPr lang="en-US" altLang="zh-CN" sz="945" b="1" dirty="0"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5850" name="文本框 8"/>
          <p:cNvSpPr txBox="1"/>
          <p:nvPr/>
        </p:nvSpPr>
        <p:spPr>
          <a:xfrm>
            <a:off x="6704965" y="150495"/>
            <a:ext cx="4956810" cy="382270"/>
          </a:xfrm>
          <a:prstGeom prst="rect">
            <a:avLst/>
          </a:prstGeom>
          <a:noFill/>
          <a:ln w="9525">
            <a:noFill/>
          </a:ln>
        </p:spPr>
        <p:txBody>
          <a:bodyPr wrap="square" lIns="91112" tIns="45556" rIns="91112" bIns="45556">
            <a:spAutoFit/>
          </a:bodyPr>
          <a:p>
            <a:pPr algn="ctr"/>
            <a:r>
              <a:rPr lang="zh-CN" altLang="en-US" sz="1895" dirty="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乐默</a:t>
            </a:r>
            <a:r>
              <a:rPr lang="en-US" altLang="zh-CN" sz="189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LPB-068</a:t>
            </a:r>
            <a:r>
              <a:rPr lang="zh-CN" altLang="en-US" sz="1895" dirty="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皮革磁吸无线充支架移动电源</a:t>
            </a:r>
            <a:endParaRPr lang="zh-CN" altLang="en-US" sz="1895" dirty="0">
              <a:latin typeface="Arial" panose="020B0604020202020204" pitchFamily="34" charset="0"/>
            </a:endParaRPr>
          </a:p>
        </p:txBody>
      </p:sp>
      <p:sp>
        <p:nvSpPr>
          <p:cNvPr id="35851" name="文本框 8"/>
          <p:cNvSpPr txBox="1"/>
          <p:nvPr/>
        </p:nvSpPr>
        <p:spPr>
          <a:xfrm>
            <a:off x="6361698" y="2374566"/>
            <a:ext cx="5352381" cy="748030"/>
          </a:xfrm>
          <a:prstGeom prst="rect">
            <a:avLst/>
          </a:prstGeom>
          <a:noFill/>
          <a:ln w="9525">
            <a:noFill/>
          </a:ln>
        </p:spPr>
        <p:txBody>
          <a:bodyPr lIns="91112" tIns="45556" rIns="91112" bIns="45556">
            <a:spAutoFit/>
          </a:bodyPr>
          <a:p>
            <a:pPr defTabSz="865505" eaLnBrk="0" hangingPunct="0">
              <a:lnSpc>
                <a:spcPct val="150000"/>
              </a:lnSpc>
            </a:pPr>
            <a:r>
              <a:rPr lang="zh-CN" altLang="en-US" sz="945" b="1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产品功能</a:t>
            </a:r>
            <a:endParaRPr lang="zh-CN" altLang="en-US" sz="945" b="1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defTabSz="865505" eaLnBrk="0" hangingPunct="0">
              <a:lnSpc>
                <a:spcPct val="150000"/>
              </a:lnSpc>
            </a:pPr>
            <a:r>
              <a:rPr lang="en-US" altLang="zh-CN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PD20W</a:t>
            </a:r>
            <a:r>
              <a:rPr lang="en-US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快充，内置磁铁吸附，苹果</a:t>
            </a:r>
            <a:r>
              <a:rPr lang="en-US" altLang="zh-CN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12</a:t>
            </a:r>
            <a:r>
              <a:rPr lang="en-US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及以上型号</a:t>
            </a:r>
            <a:r>
              <a:rPr lang="zh-CN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可磁吸充电，支持其他无线充手机充电，</a:t>
            </a:r>
            <a:endParaRPr lang="zh-CN" altLang="en-US" sz="945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pPr defTabSz="865505" eaLnBrk="0" hangingPunct="0">
              <a:lnSpc>
                <a:spcPct val="150000"/>
              </a:lnSpc>
            </a:pPr>
            <a:r>
              <a:rPr lang="en-US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自带</a:t>
            </a:r>
            <a:r>
              <a:rPr lang="zh-CN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自由</a:t>
            </a:r>
            <a:r>
              <a:rPr lang="en-US" altLang="en-US" sz="945" dirty="0">
                <a:latin typeface="微软雅黑" panose="020B0503020204020204" charset="-122"/>
                <a:ea typeface="微软雅黑" panose="020B0503020204020204" charset="-122"/>
                <a:sym typeface="宋体" panose="02010600030101010101" pitchFamily="2" charset="-122"/>
              </a:rPr>
              <a:t>旋转的支架，无论玩游戏看剧直播或外出携带都非常便利。</a:t>
            </a:r>
            <a:endParaRPr lang="en-US" altLang="en-US" sz="945" b="1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6395119" y="3283619"/>
            <a:ext cx="5036553" cy="1336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853" name="图片 16" descr="C:\Users\Administrator\Desktop\皮革2\主图\1112.png11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3908" y="3236829"/>
            <a:ext cx="3549316" cy="16710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4" name="图片 17" descr="C:\Users\Administrator\Desktop\皮革2\主图\PPT图片.jpgPPT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3" y="-8355"/>
            <a:ext cx="6077618" cy="68663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55" name="图片 2" descr="彩盒样式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263" y="4615447"/>
            <a:ext cx="1991895" cy="19902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8502650" y="6047740"/>
            <a:ext cx="190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189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零售价：</a:t>
            </a:r>
            <a:r>
              <a:rPr lang="en-US" altLang="zh-CN">
                <a:solidFill>
                  <a:schemeClr val="tx1"/>
                </a:solidFill>
              </a:rPr>
              <a:t>258</a:t>
            </a:r>
            <a:r>
              <a:rPr lang="zh-CN" altLang="en-US">
                <a:solidFill>
                  <a:schemeClr val="tx1"/>
                </a:solidFill>
              </a:rPr>
              <a:t>元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3" name="图片 2" descr="详情图水印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0880000">
            <a:off x="8463280" y="618617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28575" y="0"/>
            <a:ext cx="518795" cy="6858000"/>
          </a:xfrm>
          <a:prstGeom prst="rect">
            <a:avLst/>
          </a:prstGeom>
          <a:solidFill>
            <a:srgbClr val="4044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3" name="文本框 62"/>
          <p:cNvSpPr txBox="1"/>
          <p:nvPr/>
        </p:nvSpPr>
        <p:spPr>
          <a:xfrm>
            <a:off x="-14287" y="301625"/>
            <a:ext cx="490220" cy="47936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en-US" altLang="zh-CN" sz="2000">
                <a:solidFill>
                  <a:schemeClr val="bg1"/>
                </a:solidFill>
              </a:rPr>
              <a:t>SISOM  </a:t>
            </a:r>
            <a:r>
              <a:rPr lang="zh-CN" altLang="zh-CN">
                <a:solidFill>
                  <a:schemeClr val="bg1"/>
                </a:solidFill>
              </a:rPr>
              <a:t>轻奢文具</a:t>
            </a:r>
            <a:endParaRPr lang="zh-CN" altLang="zh-CN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6595" y="201295"/>
            <a:ext cx="3568700" cy="30816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7060" y="200660"/>
            <a:ext cx="3641725" cy="30822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3260" y="3435350"/>
            <a:ext cx="3596640" cy="31807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17060" y="3435350"/>
            <a:ext cx="3661410" cy="318008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8156575" y="257810"/>
            <a:ext cx="3809365" cy="500380"/>
          </a:xfrm>
          <a:prstGeom prst="rect">
            <a:avLst/>
          </a:prstGeom>
        </p:spPr>
        <p:txBody>
          <a:bodyPr wrap="square" rtlCol="0" anchor="t">
            <a:spAutoFit/>
          </a:bodyPr>
          <a:p>
            <a:pPr algn="l">
              <a:lnSpc>
                <a:spcPct val="140000"/>
              </a:lnSpc>
            </a:pPr>
            <a:r>
              <a:rPr lang="zh-CN" altLang="en-US" sz="1900" b="1">
                <a:solidFill>
                  <a:srgbClr val="41464B"/>
                </a:solidFill>
                <a:latin typeface="微软雅黑" panose="020B0503020204020204" charset="-122"/>
                <a:ea typeface="微软雅黑" panose="020B0503020204020204" charset="-122"/>
              </a:rPr>
              <a:t>正私享</a:t>
            </a:r>
            <a:r>
              <a:rPr lang="en-US" sz="1900" b="1">
                <a:solidFill>
                  <a:srgbClr val="41464B"/>
                </a:solidFill>
                <a:latin typeface="微软雅黑" panose="020B0503020204020204" charset="-122"/>
                <a:ea typeface="微软雅黑" panose="020B0503020204020204" charset="-122"/>
              </a:rPr>
              <a:t>SISOM·</a:t>
            </a:r>
            <a:r>
              <a:rPr lang="zh-CN" altLang="en-US" sz="1900" b="1">
                <a:solidFill>
                  <a:srgbClr val="41464B"/>
                </a:solidFill>
                <a:latin typeface="微软雅黑" panose="020B0503020204020204" charset="-122"/>
                <a:ea typeface="微软雅黑" panose="020B0503020204020204" charset="-122"/>
              </a:rPr>
              <a:t>五</a:t>
            </a:r>
            <a:r>
              <a:rPr lang="zh-CN" altLang="en-US" sz="1900" b="1">
                <a:solidFill>
                  <a:srgbClr val="41464B"/>
                </a:solidFill>
                <a:latin typeface="微软雅黑" panose="020B0503020204020204" charset="-122"/>
                <a:ea typeface="微软雅黑" panose="020B0503020204020204" charset="-122"/>
              </a:rPr>
              <a:t>件套礼盒</a:t>
            </a:r>
            <a:endParaRPr lang="zh-CN" altLang="en-US" sz="1900" b="1">
              <a:solidFill>
                <a:srgbClr val="41464B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Box 3"/>
          <p:cNvSpPr txBox="1"/>
          <p:nvPr/>
        </p:nvSpPr>
        <p:spPr>
          <a:xfrm>
            <a:off x="8185150" y="957580"/>
            <a:ext cx="4006850" cy="3969385"/>
          </a:xfrm>
          <a:prstGeom prst="rect">
            <a:avLst/>
          </a:prstGeom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配置</a:t>
            </a:r>
            <a:r>
              <a:rPr lang="en-US"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endParaRPr lang="en-US" sz="1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A6</a:t>
            </a:r>
            <a:r>
              <a:rPr lang="zh-CN" altLang="en-US"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笔记本</a:t>
            </a:r>
            <a:r>
              <a:rPr lang="en-US"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×1   </a:t>
            </a:r>
            <a:r>
              <a:rPr 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316</a:t>
            </a:r>
            <a:r>
              <a:rPr lang="zh-CN" alt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迷你保温杯</a:t>
            </a:r>
            <a:r>
              <a:rPr 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×1</a:t>
            </a:r>
            <a:r>
              <a:rPr lang="en-US"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黄铜</a:t>
            </a:r>
            <a:r>
              <a:rPr lang="en-US" altLang="zh-CN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U</a:t>
            </a:r>
            <a:r>
              <a:rPr lang="zh-CN" alt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盘</a:t>
            </a:r>
            <a:r>
              <a:rPr lang="en-US" altLang="zh-CN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16g</a:t>
            </a:r>
            <a:r>
              <a:rPr 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×1         U</a:t>
            </a:r>
            <a:r>
              <a:rPr lang="zh-CN" alt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盘保护套</a:t>
            </a:r>
            <a:r>
              <a:rPr 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×</a:t>
            </a:r>
            <a:r>
              <a:rPr lang="en-US" altLang="zh-CN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   </a:t>
            </a:r>
            <a:r>
              <a:rPr lang="zh-CN" altLang="en-US"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黄铜笔</a:t>
            </a:r>
            <a:r>
              <a:rPr 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×1     </a:t>
            </a:r>
            <a:r>
              <a:rPr lang="zh-CN" alt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黄铜底座</a:t>
            </a:r>
            <a:r>
              <a:rPr 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×1</a:t>
            </a:r>
            <a:endParaRPr lang="en-US" sz="1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材质</a:t>
            </a:r>
            <a:r>
              <a:rPr lang="en-US"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endParaRPr lang="en-US" sz="1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出口欧美</a:t>
            </a:r>
            <a:r>
              <a:rPr lang="en-US" altLang="zh-CN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PU</a:t>
            </a:r>
            <a:r>
              <a:rPr lang="zh-CN" alt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面料</a:t>
            </a:r>
            <a:r>
              <a:rPr lang="zh-CN" alt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国标59-1黄铜  </a:t>
            </a:r>
            <a:r>
              <a:rPr lang="zh-CN" alt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金华盛东方书纸 高光板 </a:t>
            </a:r>
            <a:endParaRPr lang="zh-CN" altLang="en-US" sz="120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德国施耐德笔芯或瑞士</a:t>
            </a:r>
            <a:r>
              <a:rPr lang="en-US" altLang="zh-CN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ADMOK</a:t>
            </a:r>
            <a:r>
              <a:rPr lang="zh-CN" alt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笔芯</a:t>
            </a:r>
            <a:endParaRPr lang="en-US" sz="1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工艺</a:t>
            </a:r>
            <a:endParaRPr lang="en-US" sz="1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高精度车削  手工打磨抛光</a:t>
            </a:r>
            <a:endParaRPr lang="en-US" sz="1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sz="12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尺寸</a:t>
            </a:r>
            <a:endParaRPr lang="en-US" sz="12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包装盒310×210×65</a:t>
            </a:r>
            <a:r>
              <a:rPr lang="zh-CN" alt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（</a:t>
            </a:r>
            <a:r>
              <a:rPr lang="en-US" altLang="zh-CN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MM</a:t>
            </a:r>
            <a:r>
              <a:rPr 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)  </a:t>
            </a:r>
            <a:r>
              <a:rPr 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</a:t>
            </a:r>
            <a:r>
              <a:rPr lang="zh-CN" alt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配手提袋</a:t>
            </a:r>
            <a:r>
              <a:rPr lang="en-US" sz="120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</a:t>
            </a:r>
            <a:r>
              <a:rPr lang="en-US" sz="1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</a:t>
            </a:r>
            <a:endParaRPr lang="en-US" sz="1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endParaRPr lang="en-US" sz="1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endParaRPr lang="en-US" sz="1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endParaRPr lang="en-US" sz="1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8378190" y="5554980"/>
            <a:ext cx="190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200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零售价：</a:t>
            </a:r>
            <a:r>
              <a:rPr lang="en-US" altLang="zh-CN">
                <a:solidFill>
                  <a:schemeClr val="tx1"/>
                </a:solidFill>
              </a:rPr>
              <a:t>359</a:t>
            </a:r>
            <a:r>
              <a:rPr lang="zh-CN" altLang="en-US">
                <a:solidFill>
                  <a:schemeClr val="tx1"/>
                </a:solidFill>
              </a:rPr>
              <a:t>元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8" name="图片 7" descr="详情图水印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rot="20880000">
            <a:off x="8338820" y="5693410"/>
            <a:ext cx="1422400" cy="36322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首图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295" y="1085850"/>
            <a:ext cx="5499735" cy="3631565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 flipV="1">
            <a:off x="1524000" y="975793"/>
            <a:ext cx="1314450" cy="107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7971699" y="1003178"/>
            <a:ext cx="18415" cy="5339715"/>
          </a:xfrm>
          <a:prstGeom prst="line">
            <a:avLst/>
          </a:prstGeom>
          <a:ln w="57150">
            <a:solidFill>
              <a:srgbClr val="49E7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502886" y="6316717"/>
            <a:ext cx="9185672" cy="47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4145756" y="994843"/>
            <a:ext cx="6496050" cy="83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8240871" y="1736722"/>
            <a:ext cx="3391535" cy="27381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zh-CN" altLang="en-US" sz="1400" b="1" noProof="1" smtClean="0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派克</a:t>
            </a:r>
            <a:r>
              <a:rPr lang="en-US" altLang="en-US" sz="1400" b="1" noProof="1" smtClean="0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XL星辰大海套装</a:t>
            </a:r>
            <a:endParaRPr lang="en-US" altLang="en-US" sz="1400" b="1" noProof="1" smtClean="0">
              <a:effectLst>
                <a:outerShdw blurRad="38100" dist="38100" dir="2700000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en-US" altLang="en-US" sz="1400" b="1" noProof="1" smtClean="0">
              <a:effectLst>
                <a:outerShdw blurRad="38100" dist="38100" dir="2700000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zh-CN" altLang="en-US" sz="1400" b="1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配置</a:t>
            </a:r>
            <a:r>
              <a:rPr lang="en-US" altLang="en-US" sz="1400" b="1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：</a:t>
            </a:r>
            <a:r>
              <a:rPr lang="zh-CN" altLang="en-US" sz="14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笔、墨胆、作品介绍卡、礼盒、手提袋</a:t>
            </a:r>
            <a:endParaRPr lang="zh-CN" altLang="en-US" sz="14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en-US" altLang="zh-CN" sz="1400" b="1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zh-CN" altLang="en-US" sz="1400" b="1" noProof="1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材质：金属</a:t>
            </a:r>
            <a:endParaRPr lang="zh-CN" altLang="en-US" sz="1400" b="1" noProof="1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zh-CN" altLang="en-US" sz="1400" b="1" noProof="1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zh-CN" altLang="en-US" sz="1400" b="1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颜色：</a:t>
            </a:r>
            <a:r>
              <a:rPr lang="zh-CN" sz="1400" b="1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白色</a:t>
            </a:r>
            <a:r>
              <a:rPr lang="en-US" altLang="zh-CN" sz="1400" b="1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b="1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黑色</a:t>
            </a:r>
            <a:r>
              <a:rPr lang="en-US" altLang="zh-CN" sz="1400" b="1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b="1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粉色</a:t>
            </a:r>
            <a:r>
              <a:rPr lang="en-US" altLang="zh-CN" sz="1400" b="1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b="1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灰色</a:t>
            </a:r>
            <a:r>
              <a:rPr lang="en-US" altLang="zh-CN" sz="1400" b="1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b="1" noProof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绿色</a:t>
            </a:r>
            <a:endParaRPr lang="zh-CN" altLang="en-US" sz="1400" b="1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en-US" altLang="zh-CN" sz="1400" b="1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altLang="en-US" sz="1400" b="1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礼盒尺寸：</a:t>
            </a:r>
            <a:r>
              <a:rPr lang="en-US" altLang="en-US" sz="1400" b="1" noProof="1" smtClean="0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20</a:t>
            </a:r>
            <a:r>
              <a:rPr lang="en-US" altLang="en-US" sz="1400" b="1" noProof="1" smtClean="0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*13*6.5CM</a:t>
            </a:r>
            <a:endParaRPr lang="en-US" altLang="en-US" sz="1400" b="1" noProof="1" smtClean="0"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en-US" altLang="en-US" sz="1400" b="1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sz="900" b="1" noProof="1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900" b="1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9881" name="图片 1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3074194" y="314996"/>
            <a:ext cx="835819" cy="6929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9882" name="图片 12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670447" y="441202"/>
            <a:ext cx="550069" cy="3917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135" y="4528820"/>
            <a:ext cx="2830830" cy="155511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9010015" y="5438775"/>
            <a:ext cx="21132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216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零售价：</a:t>
            </a:r>
            <a:r>
              <a:rPr lang="en-US" altLang="zh-CN">
                <a:solidFill>
                  <a:schemeClr val="tx1"/>
                </a:solidFill>
              </a:rPr>
              <a:t>326</a:t>
            </a:r>
            <a:r>
              <a:rPr lang="zh-CN" altLang="en-US">
                <a:solidFill>
                  <a:schemeClr val="tx1"/>
                </a:solidFill>
              </a:rPr>
              <a:t>元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" name="图片 3" descr="详情图水印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rot="20880000">
            <a:off x="8970645" y="5577205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5836073" y="827193"/>
            <a:ext cx="5493173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dirty="0">
                <a:latin typeface="汉仪旗黑-70S" panose="00020600040101010101" charset="-122"/>
                <a:ea typeface="汉仪旗黑-70S" panose="00020600040101010101" charset="-122"/>
                <a:cs typeface="汉仪旗黑-70S" panose="00020600040101010101" charset="-122"/>
                <a:sym typeface="+mn-ea"/>
              </a:rPr>
              <a:t>艾优</a:t>
            </a:r>
            <a:r>
              <a:rPr lang="en-US" altLang="zh-CN" sz="3000" dirty="0">
                <a:latin typeface="汉仪旗黑-70S" panose="00020600040101010101" charset="-122"/>
                <a:ea typeface="汉仪旗黑-70S" panose="00020600040101010101" charset="-122"/>
                <a:cs typeface="汉仪旗黑-70S" panose="00020600040101010101" charset="-122"/>
                <a:sym typeface="+mn-ea"/>
              </a:rPr>
              <a:t>T11-A</a:t>
            </a:r>
            <a:r>
              <a:rPr lang="zh-CN" altLang="en-US" sz="3000" dirty="0">
                <a:latin typeface="汉仪旗黑-70S" panose="00020600040101010101" charset="-122"/>
                <a:ea typeface="汉仪旗黑-70S" panose="00020600040101010101" charset="-122"/>
                <a:cs typeface="汉仪旗黑-70S" panose="00020600040101010101" charset="-122"/>
                <a:sym typeface="+mn-ea"/>
              </a:rPr>
              <a:t>电动牙刷礼盒</a:t>
            </a:r>
            <a:endParaRPr lang="zh-CN" altLang="en-US" sz="3000" b="1" spc="-150" baseline="0" dirty="0">
              <a:solidFill>
                <a:srgbClr val="4A4945"/>
              </a:solidFill>
              <a:uFillTx/>
              <a:latin typeface="宋体" panose="02010600030101010101" pitchFamily="2" charset="-122"/>
              <a:ea typeface="宋体" panose="02010600030101010101" pitchFamily="2" charset="-122"/>
              <a:cs typeface="+mn-cs"/>
              <a:sym typeface="+mn-ea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5905500" y="1410971"/>
            <a:ext cx="4799965" cy="0"/>
          </a:xfrm>
          <a:prstGeom prst="line">
            <a:avLst/>
          </a:prstGeom>
          <a:ln w="12700" cmpd="sng">
            <a:solidFill>
              <a:schemeClr val="tx1">
                <a:lumMod val="65000"/>
                <a:lumOff val="3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5880100" y="1462405"/>
            <a:ext cx="2503171" cy="276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产品规格</a:t>
            </a:r>
            <a:endParaRPr lang="zh-CN" altLang="en-US" sz="1600" b="1">
              <a:solidFill>
                <a:schemeClr val="tx1">
                  <a:lumMod val="65000"/>
                  <a:lumOff val="3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130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产品型号：</a:t>
            </a:r>
            <a:r>
              <a:rPr lang="en-US" sz="130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T11-A</a:t>
            </a:r>
            <a:endParaRPr lang="zh-CN" altLang="en-US" sz="1300">
              <a:solidFill>
                <a:schemeClr val="tx1">
                  <a:lumMod val="50000"/>
                  <a:lumOff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130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颜       色：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阿拉斯加白</a:t>
            </a:r>
            <a:endParaRPr lang="zh-CN" altLang="en-US" sz="1300">
              <a:solidFill>
                <a:schemeClr val="tx1">
                  <a:lumMod val="50000"/>
                  <a:lumOff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130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电池容量：</a:t>
            </a:r>
            <a:r>
              <a:rPr lang="en-US" altLang="zh-CN" sz="130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2000</a:t>
            </a:r>
            <a:r>
              <a:rPr lang="zh-CN" altLang="en-US" sz="130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mAh</a:t>
            </a:r>
            <a:endParaRPr lang="zh-CN" altLang="en-US" sz="1300">
              <a:solidFill>
                <a:schemeClr val="tx1">
                  <a:lumMod val="50000"/>
                  <a:lumOff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130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充电方式：</a:t>
            </a:r>
            <a:r>
              <a:rPr lang="en-US" altLang="zh-CN" sz="130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Type-C</a:t>
            </a:r>
            <a:r>
              <a:rPr lang="zh-CN" altLang="en-US" sz="130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直充</a:t>
            </a:r>
            <a:endParaRPr lang="zh-CN" altLang="en-US" sz="1300">
              <a:solidFill>
                <a:schemeClr val="tx1">
                  <a:lumMod val="50000"/>
                  <a:lumOff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130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装箱规格：10个装</a:t>
            </a:r>
            <a:endParaRPr lang="en-US" altLang="zh-CN" sz="1300">
              <a:solidFill>
                <a:schemeClr val="tx1">
                  <a:lumMod val="50000"/>
                  <a:lumOff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en-US" altLang="zh-CN" sz="130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包装尺寸：311*254*50mm</a:t>
            </a:r>
            <a:endParaRPr lang="en-US" altLang="zh-CN" sz="1300">
              <a:solidFill>
                <a:schemeClr val="tx1">
                  <a:lumMod val="50000"/>
                  <a:lumOff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130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微软雅黑 Light" panose="020B0502040204020203" pitchFamily="34" charset="-122"/>
                <a:sym typeface="+mn-ea"/>
              </a:rPr>
              <a:t> </a:t>
            </a:r>
            <a:endParaRPr lang="zh-CN" altLang="en-US" sz="1300">
              <a:solidFill>
                <a:schemeClr val="tx1">
                  <a:lumMod val="50000"/>
                  <a:lumOff val="50000"/>
                </a:schemeClr>
              </a:solidFill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  <a:sym typeface="+mn-ea"/>
            </a:endParaRPr>
          </a:p>
          <a:p>
            <a:pPr fontAlgn="auto">
              <a:lnSpc>
                <a:spcPct val="100000"/>
              </a:lnSpc>
            </a:pPr>
            <a:endParaRPr lang="zh-CN" altLang="en-US" sz="1300">
              <a:solidFill>
                <a:schemeClr val="tx1">
                  <a:lumMod val="50000"/>
                  <a:lumOff val="50000"/>
                </a:schemeClr>
              </a:solidFill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微软雅黑 Light" panose="020B0502040204020203" pitchFamily="3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8688493" y="1485053"/>
            <a:ext cx="3230033" cy="175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  <a:buClrTx/>
              <a:buSzTx/>
              <a:buNone/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产品特点</a:t>
            </a:r>
            <a:endParaRPr lang="zh-CN" altLang="en-US" sz="1300">
              <a:solidFill>
                <a:schemeClr val="tx1">
                  <a:lumMod val="50000"/>
                  <a:lumOff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 eaLnBrk="1">
              <a:lnSpc>
                <a:spcPct val="130000"/>
              </a:lnSpc>
              <a:defRPr sz="2300">
                <a:solidFill>
                  <a:srgbClr val="9292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en-US" altLang="zh-CN" sz="1300">
                <a:solidFill>
                  <a:schemeClr val="tx1">
                    <a:lumMod val="50000"/>
                    <a:lumOff val="50000"/>
                  </a:schemeClr>
                </a:solidFill>
                <a:uFillTx/>
                <a:cs typeface="+mn-cs"/>
                <a:sym typeface="+mn-ea"/>
              </a:rPr>
              <a:t>1、IPX7级防水，无惧与水</a:t>
            </a:r>
            <a:endParaRPr lang="en-US" altLang="zh-CN" sz="1300">
              <a:solidFill>
                <a:schemeClr val="tx1">
                  <a:lumMod val="50000"/>
                  <a:lumOff val="50000"/>
                </a:schemeClr>
              </a:solidFill>
              <a:uFillTx/>
              <a:cs typeface="+mn-cs"/>
              <a:sym typeface="+mn-ea"/>
            </a:endParaRPr>
          </a:p>
          <a:p>
            <a:pPr algn="l" eaLnBrk="1">
              <a:lnSpc>
                <a:spcPct val="130000"/>
              </a:lnSpc>
              <a:defRPr sz="2300">
                <a:solidFill>
                  <a:srgbClr val="9292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en-US" altLang="zh-CN" sz="1300">
                <a:solidFill>
                  <a:schemeClr val="tx1">
                    <a:lumMod val="50000"/>
                    <a:lumOff val="50000"/>
                  </a:schemeClr>
                </a:solidFill>
                <a:uFillTx/>
                <a:cs typeface="+mn-cs"/>
                <a:sym typeface="+mn-ea"/>
              </a:rPr>
              <a:t>2、优质柔软刷毛，照顾牙齿的小敏感</a:t>
            </a:r>
            <a:endParaRPr lang="en-US" altLang="zh-CN" sz="1300">
              <a:solidFill>
                <a:schemeClr val="tx1">
                  <a:lumMod val="50000"/>
                  <a:lumOff val="50000"/>
                </a:schemeClr>
              </a:solidFill>
              <a:uFillTx/>
              <a:cs typeface="+mn-cs"/>
              <a:sym typeface="+mn-ea"/>
            </a:endParaRPr>
          </a:p>
          <a:p>
            <a:pPr algn="l" eaLnBrk="1">
              <a:lnSpc>
                <a:spcPct val="130000"/>
              </a:lnSpc>
              <a:defRPr sz="2300">
                <a:solidFill>
                  <a:srgbClr val="9292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en-US" altLang="zh-CN" sz="1300">
                <a:solidFill>
                  <a:schemeClr val="tx1">
                    <a:lumMod val="50000"/>
                    <a:lumOff val="50000"/>
                  </a:schemeClr>
                </a:solidFill>
                <a:uFillTx/>
                <a:cs typeface="+mn-cs"/>
                <a:sym typeface="+mn-ea"/>
              </a:rPr>
              <a:t>3、</a:t>
            </a:r>
            <a:r>
              <a:rPr lang="zh-CN" altLang="en-US" sz="1300">
                <a:solidFill>
                  <a:schemeClr val="tx1">
                    <a:lumMod val="50000"/>
                    <a:lumOff val="50000"/>
                  </a:schemeClr>
                </a:solidFill>
                <a:uFillTx/>
                <a:cs typeface="+mn-cs"/>
                <a:sym typeface="+mn-ea"/>
              </a:rPr>
              <a:t>四</a:t>
            </a:r>
            <a:r>
              <a:rPr lang="en-US" altLang="zh-CN" sz="1300">
                <a:solidFill>
                  <a:schemeClr val="tx1">
                    <a:lumMod val="50000"/>
                    <a:lumOff val="50000"/>
                  </a:schemeClr>
                </a:solidFill>
                <a:uFillTx/>
                <a:cs typeface="+mn-cs"/>
                <a:sym typeface="+mn-ea"/>
              </a:rPr>
              <a:t>档</a:t>
            </a:r>
            <a:r>
              <a:rPr lang="zh-CN" altLang="en-US" sz="1300">
                <a:solidFill>
                  <a:schemeClr val="tx1">
                    <a:lumMod val="50000"/>
                    <a:lumOff val="50000"/>
                  </a:schemeClr>
                </a:solidFill>
                <a:uFillTx/>
                <a:sym typeface="+mn-ea"/>
              </a:rPr>
              <a:t>洁牙</a:t>
            </a:r>
            <a:r>
              <a:rPr lang="en-US" altLang="zh-CN" sz="1300">
                <a:solidFill>
                  <a:schemeClr val="tx1">
                    <a:lumMod val="50000"/>
                    <a:lumOff val="50000"/>
                  </a:schemeClr>
                </a:solidFill>
                <a:uFillTx/>
                <a:cs typeface="+mn-cs"/>
                <a:sym typeface="+mn-ea"/>
              </a:rPr>
              <a:t>模式，刷新不同洁牙体验</a:t>
            </a:r>
            <a:endParaRPr lang="en-US" altLang="zh-CN" sz="1300">
              <a:solidFill>
                <a:schemeClr val="tx1">
                  <a:lumMod val="50000"/>
                  <a:lumOff val="50000"/>
                </a:schemeClr>
              </a:solidFill>
              <a:uFillTx/>
              <a:cs typeface="+mn-cs"/>
              <a:sym typeface="+mn-ea"/>
            </a:endParaRPr>
          </a:p>
          <a:p>
            <a:pPr algn="l" eaLnBrk="1">
              <a:lnSpc>
                <a:spcPct val="130000"/>
              </a:lnSpc>
              <a:defRPr sz="2300">
                <a:solidFill>
                  <a:srgbClr val="9292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en-US" altLang="zh-CN" sz="1300">
                <a:solidFill>
                  <a:schemeClr val="tx1">
                    <a:lumMod val="50000"/>
                    <a:lumOff val="50000"/>
                  </a:schemeClr>
                </a:solidFill>
                <a:uFillTx/>
                <a:cs typeface="+mn-cs"/>
                <a:sym typeface="+mn-ea"/>
              </a:rPr>
              <a:t>4、高强度震动频率，高达36800次/分钟</a:t>
            </a:r>
            <a:endParaRPr lang="en-US" altLang="zh-CN" sz="1300">
              <a:solidFill>
                <a:schemeClr val="tx1">
                  <a:lumMod val="50000"/>
                  <a:lumOff val="50000"/>
                </a:schemeClr>
              </a:solidFill>
              <a:uFillTx/>
              <a:cs typeface="+mn-cs"/>
              <a:sym typeface="+mn-ea"/>
            </a:endParaRPr>
          </a:p>
          <a:p>
            <a:pPr algn="l" eaLnBrk="1">
              <a:lnSpc>
                <a:spcPct val="130000"/>
              </a:lnSpc>
              <a:defRPr sz="2300">
                <a:solidFill>
                  <a:srgbClr val="92929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rPr lang="en-US" altLang="zh-CN" sz="1300">
                <a:solidFill>
                  <a:schemeClr val="tx1">
                    <a:lumMod val="50000"/>
                    <a:lumOff val="50000"/>
                  </a:schemeClr>
                </a:solidFill>
                <a:uFillTx/>
                <a:cs typeface="+mn-cs"/>
                <a:sym typeface="+mn-ea"/>
              </a:rPr>
              <a:t>5、沉浸式包装礼盒，把国风艺术带回家 </a:t>
            </a:r>
            <a:endParaRPr lang="en-US" altLang="zh-CN" sz="1300">
              <a:solidFill>
                <a:schemeClr val="tx1">
                  <a:lumMod val="50000"/>
                  <a:lumOff val="5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4" t="42978" r="26955" b="35718"/>
          <a:stretch>
            <a:fillRect/>
          </a:stretch>
        </p:blipFill>
        <p:spPr>
          <a:xfrm>
            <a:off x="228439" y="117000"/>
            <a:ext cx="1979563" cy="642425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2" y="1069512"/>
            <a:ext cx="5522305" cy="5530427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55004" y="3867797"/>
            <a:ext cx="1349877" cy="1814907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38621" y="3867286"/>
            <a:ext cx="1350259" cy="181541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20727" y="3867286"/>
            <a:ext cx="1345152" cy="181119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27668" y="3867286"/>
            <a:ext cx="1339664" cy="1801176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7"/>
            </p:custDataLst>
          </p:nvPr>
        </p:nvSpPr>
        <p:spPr>
          <a:xfrm>
            <a:off x="7781290" y="5688330"/>
            <a:ext cx="190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216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零售价：</a:t>
            </a:r>
            <a:r>
              <a:rPr lang="en-US" altLang="zh-CN">
                <a:solidFill>
                  <a:schemeClr val="tx1"/>
                </a:solidFill>
              </a:rPr>
              <a:t>368</a:t>
            </a:r>
            <a:r>
              <a:rPr lang="zh-CN" altLang="en-US">
                <a:solidFill>
                  <a:schemeClr val="tx1"/>
                </a:solidFill>
              </a:rPr>
              <a:t>元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6" name="图片 5" descr="详情图水印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rot="20880000">
            <a:off x="7741920" y="5826760"/>
            <a:ext cx="1422400" cy="36322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 flipV="1">
            <a:off x="1524000" y="975793"/>
            <a:ext cx="1314450" cy="107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7970044" y="1003178"/>
            <a:ext cx="20070" cy="5107958"/>
          </a:xfrm>
          <a:prstGeom prst="line">
            <a:avLst/>
          </a:prstGeom>
          <a:ln w="57150">
            <a:solidFill>
              <a:srgbClr val="49E7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488281" y="6113517"/>
            <a:ext cx="9185672" cy="476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4145756" y="994843"/>
            <a:ext cx="6496050" cy="833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8250396" y="2204717"/>
            <a:ext cx="3391535" cy="25228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zh-CN" altLang="en-US" sz="1400" b="1" noProof="1" smtClean="0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派克</a:t>
            </a:r>
            <a:r>
              <a:rPr lang="en-US" altLang="zh-CN" sz="1400" b="1" noProof="1" smtClean="0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XL</a:t>
            </a:r>
            <a:r>
              <a:rPr lang="zh-CN" altLang="en-US" sz="1400" b="1" noProof="1" smtClean="0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钢笔小</a:t>
            </a:r>
            <a:r>
              <a:rPr lang="en-US" altLang="en-US" sz="1400" b="1" noProof="1" smtClean="0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墨水套装</a:t>
            </a:r>
            <a:endParaRPr lang="en-US" altLang="en-US" sz="1400" b="1" noProof="1" smtClean="0">
              <a:effectLst>
                <a:outerShdw blurRad="38100" dist="38100" dir="2700000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en-US" altLang="en-US" sz="1400" b="1" noProof="1" smtClean="0">
              <a:effectLst>
                <a:outerShdw blurRad="38100" dist="38100" dir="2700000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zh-CN" altLang="en-US" sz="1400" b="1" noProof="1" smtClean="0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颜色：基础款磨砂黑金夹</a:t>
            </a:r>
            <a:r>
              <a:rPr lang="en-US" altLang="zh-CN" sz="1400" b="1" noProof="1" smtClean="0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  </a:t>
            </a:r>
            <a:r>
              <a:rPr lang="zh-CN" altLang="en-US" sz="1400" b="1" noProof="1" smtClean="0">
                <a:effectLst>
                  <a:outerShdw blurRad="38100" dist="38100" dir="2700000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银夹</a:t>
            </a:r>
            <a:endParaRPr lang="en-US" altLang="en-US" sz="1400" b="1" noProof="1">
              <a:effectLst>
                <a:outerShdw blurRad="38100" dist="38100" dir="2700000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en-US" altLang="en-US" sz="1400" b="1" noProof="1">
              <a:effectLst>
                <a:outerShdw blurRad="38100" dist="38100" dir="2700000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altLang="en-US" sz="1400" b="1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墨水容量：</a:t>
            </a:r>
            <a:r>
              <a:rPr lang="en-US" altLang="zh-CN" sz="1400" b="1" noProof="1" smtClean="0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30ML</a:t>
            </a:r>
            <a:endParaRPr lang="en-US" altLang="zh-CN" sz="1400" b="1" noProof="1" smtClean="0"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en-US" altLang="zh-CN" sz="1400" b="1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zh-CN" altLang="en-US" sz="1400" b="1" noProof="1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材质：纯铜</a:t>
            </a:r>
            <a:endParaRPr lang="en-US" altLang="zh-CN" sz="1400" b="1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en-US" altLang="zh-CN" sz="1400" b="1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§"/>
            </a:pPr>
            <a:r>
              <a:rPr lang="en-US" altLang="en-US" sz="1400" b="1" noProof="1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礼盒尺寸：</a:t>
            </a:r>
            <a:r>
              <a:rPr lang="en-US" altLang="en-US" sz="1400" b="1" noProof="1" smtClean="0"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177*52*27ML</a:t>
            </a:r>
            <a:endParaRPr lang="en-US" altLang="en-US" sz="1400" b="1" noProof="1" smtClean="0"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§"/>
            </a:pPr>
            <a:endParaRPr lang="en-US" altLang="en-US" sz="1400" b="1" noProof="1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en-US" altLang="zh-CN" sz="900" b="1" noProof="1"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zh-CN" altLang="en-US" sz="900" b="1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9881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3074194" y="314996"/>
            <a:ext cx="835819" cy="69294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9882" name="图片 12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670447" y="441202"/>
            <a:ext cx="550069" cy="3917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202100"/>
            <a:ext cx="6057900" cy="467677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8378190" y="5125720"/>
            <a:ext cx="190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215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零售价：</a:t>
            </a:r>
            <a:r>
              <a:rPr lang="en-US" altLang="zh-CN">
                <a:solidFill>
                  <a:schemeClr val="tx1"/>
                </a:solidFill>
              </a:rPr>
              <a:t>296</a:t>
            </a:r>
            <a:r>
              <a:rPr lang="zh-CN" altLang="en-US">
                <a:solidFill>
                  <a:schemeClr val="tx1"/>
                </a:solidFill>
              </a:rPr>
              <a:t>元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" name="图片 4" descr="详情图水印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 rot="20880000">
            <a:off x="8338820" y="526415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88089"/>
          <a:stretch>
            <a:fillRect/>
          </a:stretch>
        </p:blipFill>
        <p:spPr>
          <a:xfrm>
            <a:off x="0" y="0"/>
            <a:ext cx="12382500" cy="829310"/>
          </a:xfrm>
          <a:prstGeom prst="rect">
            <a:avLst/>
          </a:prstGeom>
        </p:spPr>
      </p:pic>
      <p:pic>
        <p:nvPicPr>
          <p:cNvPr id="5" name="图片 4" descr="图片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2385060"/>
            <a:ext cx="4680585" cy="228790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381760" y="3316605"/>
            <a:ext cx="22459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i="1">
                <a:solidFill>
                  <a:srgbClr val="696969"/>
                </a:solidFill>
              </a:rPr>
              <a:t>价格说明</a:t>
            </a:r>
            <a:endParaRPr lang="zh-CN" altLang="en-US" sz="3200" b="1" i="1">
              <a:solidFill>
                <a:srgbClr val="696969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02555" y="3119755"/>
            <a:ext cx="5890895" cy="13462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60000"/>
              </a:lnSpc>
            </a:pPr>
            <a:r>
              <a:rPr lang="zh-CN" altLang="en-US" sz="2000" b="1">
                <a:solidFill>
                  <a:srgbClr val="FF0000"/>
                </a:solidFill>
              </a:rPr>
              <a:t>以上报价均为参考价</a:t>
            </a:r>
            <a:endParaRPr lang="zh-CN" altLang="en-US" sz="2000" b="1">
              <a:solidFill>
                <a:srgbClr val="FF0000"/>
              </a:solidFill>
            </a:endParaRPr>
          </a:p>
          <a:p>
            <a:pPr>
              <a:lnSpc>
                <a:spcPct val="160000"/>
              </a:lnSpc>
            </a:pPr>
            <a:r>
              <a:rPr lang="zh-CN" altLang="en-US" sz="2000" b="1">
                <a:solidFill>
                  <a:srgbClr val="FF0000"/>
                </a:solidFill>
              </a:rPr>
              <a:t>具体成交价格以实际订货数量和定制工艺决定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3" name="图片 2" descr="详情图水印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rot="20880000">
            <a:off x="8417560" y="367538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20880000">
            <a:off x="9225915" y="527050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0880000">
            <a:off x="9415780" y="607949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0880000">
            <a:off x="9415780" y="607949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0880000">
            <a:off x="9415780" y="607949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PPresentation" descr="PHPPresentation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82500" cy="6962775"/>
          </a:xfrm>
          <a:prstGeom prst="rect">
            <a:avLst/>
          </a:prstGeom>
        </p:spPr>
      </p:pic>
      <p:pic>
        <p:nvPicPr>
          <p:cNvPr id="5" name="图片 4" descr="详情图水印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0880000">
            <a:off x="9415780" y="607949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9F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任意多边形 27"/>
          <p:cNvSpPr/>
          <p:nvPr/>
        </p:nvSpPr>
        <p:spPr>
          <a:xfrm>
            <a:off x="0" y="0"/>
            <a:ext cx="9715500" cy="6858000"/>
          </a:xfrm>
          <a:custGeom>
            <a:avLst/>
            <a:gdLst>
              <a:gd name="connsiteX0" fmla="*/ 0 w 9715500"/>
              <a:gd name="connsiteY0" fmla="*/ 0 h 6858000"/>
              <a:gd name="connsiteX1" fmla="*/ 2499035 w 9715500"/>
              <a:gd name="connsiteY1" fmla="*/ 0 h 6858000"/>
              <a:gd name="connsiteX2" fmla="*/ 9715500 w 9715500"/>
              <a:gd name="connsiteY2" fmla="*/ 6858000 h 6858000"/>
              <a:gd name="connsiteX3" fmla="*/ 0 w 97155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5500" h="6858000">
                <a:moveTo>
                  <a:pt x="0" y="0"/>
                </a:moveTo>
                <a:lnTo>
                  <a:pt x="2499035" y="0"/>
                </a:lnTo>
                <a:lnTo>
                  <a:pt x="97155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63C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1033531" y="1214503"/>
            <a:ext cx="10124939" cy="4002266"/>
          </a:xfrm>
          <a:prstGeom prst="rect">
            <a:avLst/>
          </a:prstGeom>
          <a:noFill/>
          <a:ln w="3175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273007" y="4377306"/>
            <a:ext cx="10095162" cy="1808544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 w="12700" cap="flat" cmpd="sng" algn="ctr">
            <a:noFill/>
            <a:prstDash val="solid"/>
            <a:miter lim="800000"/>
          </a:ln>
          <a:effectLst>
            <a:softEdge rad="635000"/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179061" y="1452344"/>
            <a:ext cx="9657348" cy="3953312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Medium" panose="020B0600000000000000" pitchFamily="34" charset="-122"/>
              <a:sym typeface="思源黑体 CN Normal" panose="020B0400000000000000" pitchFamily="34" charset="-122"/>
            </a:endParaRPr>
          </a:p>
        </p:txBody>
      </p:sp>
      <p:sp>
        <p:nvSpPr>
          <p:cNvPr id="22" name="iconfont-11899-5651479"/>
          <p:cNvSpPr/>
          <p:nvPr/>
        </p:nvSpPr>
        <p:spPr>
          <a:xfrm>
            <a:off x="3832562" y="4473037"/>
            <a:ext cx="245682" cy="245583"/>
          </a:xfrm>
          <a:custGeom>
            <a:avLst/>
            <a:gdLst>
              <a:gd name="T0" fmla="*/ 5482 w 10375"/>
              <a:gd name="T1" fmla="*/ 5170 h 10372"/>
              <a:gd name="T2" fmla="*/ 7765 w 10375"/>
              <a:gd name="T3" fmla="*/ 2887 h 10372"/>
              <a:gd name="T4" fmla="*/ 5187 w 10375"/>
              <a:gd name="T5" fmla="*/ 0 h 10372"/>
              <a:gd name="T6" fmla="*/ 2593 w 10375"/>
              <a:gd name="T7" fmla="*/ 2592 h 10372"/>
              <a:gd name="T8" fmla="*/ 2593 w 10375"/>
              <a:gd name="T9" fmla="*/ 2593 h 10372"/>
              <a:gd name="T10" fmla="*/ 5482 w 10375"/>
              <a:gd name="T11" fmla="*/ 5170 h 10372"/>
              <a:gd name="T12" fmla="*/ 5187 w 10375"/>
              <a:gd name="T13" fmla="*/ 5927 h 10372"/>
              <a:gd name="T14" fmla="*/ 0 w 10375"/>
              <a:gd name="T15" fmla="*/ 8891 h 10372"/>
              <a:gd name="T16" fmla="*/ 0 w 10375"/>
              <a:gd name="T17" fmla="*/ 10002 h 10372"/>
              <a:gd name="T18" fmla="*/ 370 w 10375"/>
              <a:gd name="T19" fmla="*/ 10372 h 10372"/>
              <a:gd name="T20" fmla="*/ 10003 w 10375"/>
              <a:gd name="T21" fmla="*/ 10372 h 10372"/>
              <a:gd name="T22" fmla="*/ 10373 w 10375"/>
              <a:gd name="T23" fmla="*/ 10002 h 10372"/>
              <a:gd name="T24" fmla="*/ 10373 w 10375"/>
              <a:gd name="T25" fmla="*/ 8891 h 10372"/>
              <a:gd name="T26" fmla="*/ 5187 w 10375"/>
              <a:gd name="T27" fmla="*/ 5927 h 10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0375" h="10372">
                <a:moveTo>
                  <a:pt x="5482" y="5170"/>
                </a:moveTo>
                <a:cubicBezTo>
                  <a:pt x="6671" y="5038"/>
                  <a:pt x="7633" y="4076"/>
                  <a:pt x="7765" y="2887"/>
                </a:cubicBezTo>
                <a:cubicBezTo>
                  <a:pt x="7937" y="1322"/>
                  <a:pt x="6717" y="0"/>
                  <a:pt x="5187" y="0"/>
                </a:cubicBezTo>
                <a:cubicBezTo>
                  <a:pt x="3755" y="0"/>
                  <a:pt x="2593" y="1160"/>
                  <a:pt x="2593" y="2592"/>
                </a:cubicBezTo>
                <a:lnTo>
                  <a:pt x="2593" y="2593"/>
                </a:lnTo>
                <a:cubicBezTo>
                  <a:pt x="2593" y="4123"/>
                  <a:pt x="3917" y="5342"/>
                  <a:pt x="5482" y="5170"/>
                </a:cubicBezTo>
                <a:close/>
                <a:moveTo>
                  <a:pt x="5187" y="5927"/>
                </a:moveTo>
                <a:cubicBezTo>
                  <a:pt x="3456" y="5927"/>
                  <a:pt x="0" y="6919"/>
                  <a:pt x="0" y="8891"/>
                </a:cubicBezTo>
                <a:lnTo>
                  <a:pt x="0" y="10002"/>
                </a:lnTo>
                <a:cubicBezTo>
                  <a:pt x="0" y="10207"/>
                  <a:pt x="166" y="10372"/>
                  <a:pt x="370" y="10372"/>
                </a:cubicBezTo>
                <a:lnTo>
                  <a:pt x="10003" y="10372"/>
                </a:lnTo>
                <a:cubicBezTo>
                  <a:pt x="10208" y="10372"/>
                  <a:pt x="10373" y="10206"/>
                  <a:pt x="10373" y="10002"/>
                </a:cubicBezTo>
                <a:lnTo>
                  <a:pt x="10373" y="8891"/>
                </a:lnTo>
                <a:cubicBezTo>
                  <a:pt x="10375" y="6921"/>
                  <a:pt x="6918" y="5927"/>
                  <a:pt x="5187" y="5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5" name="iconfont-11899-5651479"/>
          <p:cNvSpPr/>
          <p:nvPr/>
        </p:nvSpPr>
        <p:spPr>
          <a:xfrm>
            <a:off x="6359808" y="4473173"/>
            <a:ext cx="245682" cy="245309"/>
          </a:xfrm>
          <a:custGeom>
            <a:avLst/>
            <a:gdLst>
              <a:gd name="connsiteX0" fmla="*/ 169739 w 605522"/>
              <a:gd name="connsiteY0" fmla="*/ 214306 h 604605"/>
              <a:gd name="connsiteX1" fmla="*/ 184976 w 605522"/>
              <a:gd name="connsiteY1" fmla="*/ 216005 h 604605"/>
              <a:gd name="connsiteX2" fmla="*/ 287155 w 605522"/>
              <a:gd name="connsiteY2" fmla="*/ 272658 h 604605"/>
              <a:gd name="connsiteX3" fmla="*/ 302691 w 605522"/>
              <a:gd name="connsiteY3" fmla="*/ 268841 h 604605"/>
              <a:gd name="connsiteX4" fmla="*/ 318346 w 605522"/>
              <a:gd name="connsiteY4" fmla="*/ 272658 h 604605"/>
              <a:gd name="connsiteX5" fmla="*/ 420524 w 605522"/>
              <a:gd name="connsiteY5" fmla="*/ 216005 h 604605"/>
              <a:gd name="connsiteX6" fmla="*/ 447652 w 605522"/>
              <a:gd name="connsiteY6" fmla="*/ 223877 h 604605"/>
              <a:gd name="connsiteX7" fmla="*/ 439884 w 605522"/>
              <a:gd name="connsiteY7" fmla="*/ 250951 h 604605"/>
              <a:gd name="connsiteX8" fmla="*/ 335674 w 605522"/>
              <a:gd name="connsiteY8" fmla="*/ 308677 h 604605"/>
              <a:gd name="connsiteX9" fmla="*/ 302691 w 605522"/>
              <a:gd name="connsiteY9" fmla="*/ 335751 h 604605"/>
              <a:gd name="connsiteX10" fmla="*/ 269826 w 605522"/>
              <a:gd name="connsiteY10" fmla="*/ 308677 h 604605"/>
              <a:gd name="connsiteX11" fmla="*/ 165497 w 605522"/>
              <a:gd name="connsiteY11" fmla="*/ 250951 h 604605"/>
              <a:gd name="connsiteX12" fmla="*/ 157729 w 605522"/>
              <a:gd name="connsiteY12" fmla="*/ 223877 h 604605"/>
              <a:gd name="connsiteX13" fmla="*/ 169739 w 605522"/>
              <a:gd name="connsiteY13" fmla="*/ 214306 h 604605"/>
              <a:gd name="connsiteX14" fmla="*/ 286807 w 605522"/>
              <a:gd name="connsiteY14" fmla="*/ 64195 h 604605"/>
              <a:gd name="connsiteX15" fmla="*/ 190010 w 605522"/>
              <a:gd name="connsiteY15" fmla="*/ 91878 h 604605"/>
              <a:gd name="connsiteX16" fmla="*/ 203036 w 605522"/>
              <a:gd name="connsiteY16" fmla="*/ 114311 h 604605"/>
              <a:gd name="connsiteX17" fmla="*/ 203872 w 605522"/>
              <a:gd name="connsiteY17" fmla="*/ 120754 h 604605"/>
              <a:gd name="connsiteX18" fmla="*/ 200048 w 605522"/>
              <a:gd name="connsiteY18" fmla="*/ 125885 h 604605"/>
              <a:gd name="connsiteX19" fmla="*/ 191564 w 605522"/>
              <a:gd name="connsiteY19" fmla="*/ 125885 h 604605"/>
              <a:gd name="connsiteX20" fmla="*/ 188456 w 605522"/>
              <a:gd name="connsiteY20" fmla="*/ 122782 h 604605"/>
              <a:gd name="connsiteX21" fmla="*/ 175431 w 605522"/>
              <a:gd name="connsiteY21" fmla="*/ 100469 h 604605"/>
              <a:gd name="connsiteX22" fmla="*/ 104207 w 605522"/>
              <a:gd name="connsiteY22" fmla="*/ 169557 h 604605"/>
              <a:gd name="connsiteX23" fmla="*/ 131692 w 605522"/>
              <a:gd name="connsiteY23" fmla="*/ 185307 h 604605"/>
              <a:gd name="connsiteX24" fmla="*/ 137428 w 605522"/>
              <a:gd name="connsiteY24" fmla="*/ 207024 h 604605"/>
              <a:gd name="connsiteX25" fmla="*/ 123686 w 605522"/>
              <a:gd name="connsiteY25" fmla="*/ 215018 h 604605"/>
              <a:gd name="connsiteX26" fmla="*/ 115679 w 605522"/>
              <a:gd name="connsiteY26" fmla="*/ 212871 h 604605"/>
              <a:gd name="connsiteX27" fmla="*/ 88313 w 605522"/>
              <a:gd name="connsiteY27" fmla="*/ 197001 h 604605"/>
              <a:gd name="connsiteX28" fmla="*/ 63815 w 605522"/>
              <a:gd name="connsiteY28" fmla="*/ 294606 h 604605"/>
              <a:gd name="connsiteX29" fmla="*/ 89866 w 605522"/>
              <a:gd name="connsiteY29" fmla="*/ 294487 h 604605"/>
              <a:gd name="connsiteX30" fmla="*/ 98351 w 605522"/>
              <a:gd name="connsiteY30" fmla="*/ 302959 h 604605"/>
              <a:gd name="connsiteX31" fmla="*/ 95841 w 605522"/>
              <a:gd name="connsiteY31" fmla="*/ 308925 h 604605"/>
              <a:gd name="connsiteX32" fmla="*/ 89986 w 605522"/>
              <a:gd name="connsiteY32" fmla="*/ 311311 h 604605"/>
              <a:gd name="connsiteX33" fmla="*/ 63934 w 605522"/>
              <a:gd name="connsiteY33" fmla="*/ 311431 h 604605"/>
              <a:gd name="connsiteX34" fmla="*/ 88313 w 605522"/>
              <a:gd name="connsiteY34" fmla="*/ 407604 h 604605"/>
              <a:gd name="connsiteX35" fmla="*/ 115679 w 605522"/>
              <a:gd name="connsiteY35" fmla="*/ 391734 h 604605"/>
              <a:gd name="connsiteX36" fmla="*/ 137428 w 605522"/>
              <a:gd name="connsiteY36" fmla="*/ 397581 h 604605"/>
              <a:gd name="connsiteX37" fmla="*/ 131692 w 605522"/>
              <a:gd name="connsiteY37" fmla="*/ 419298 h 604605"/>
              <a:gd name="connsiteX38" fmla="*/ 104207 w 605522"/>
              <a:gd name="connsiteY38" fmla="*/ 435048 h 604605"/>
              <a:gd name="connsiteX39" fmla="*/ 176626 w 605522"/>
              <a:gd name="connsiteY39" fmla="*/ 504971 h 604605"/>
              <a:gd name="connsiteX40" fmla="*/ 189532 w 605522"/>
              <a:gd name="connsiteY40" fmla="*/ 482419 h 604605"/>
              <a:gd name="connsiteX41" fmla="*/ 196941 w 605522"/>
              <a:gd name="connsiteY41" fmla="*/ 478243 h 604605"/>
              <a:gd name="connsiteX42" fmla="*/ 201124 w 605522"/>
              <a:gd name="connsiteY42" fmla="*/ 479317 h 604605"/>
              <a:gd name="connsiteX43" fmla="*/ 205067 w 605522"/>
              <a:gd name="connsiteY43" fmla="*/ 484448 h 604605"/>
              <a:gd name="connsiteX44" fmla="*/ 204231 w 605522"/>
              <a:gd name="connsiteY44" fmla="*/ 490772 h 604605"/>
              <a:gd name="connsiteX45" fmla="*/ 191325 w 605522"/>
              <a:gd name="connsiteY45" fmla="*/ 513324 h 604605"/>
              <a:gd name="connsiteX46" fmla="*/ 286807 w 605522"/>
              <a:gd name="connsiteY46" fmla="*/ 540410 h 604605"/>
              <a:gd name="connsiteX47" fmla="*/ 286807 w 605522"/>
              <a:gd name="connsiteY47" fmla="*/ 508789 h 604605"/>
              <a:gd name="connsiteX48" fmla="*/ 302701 w 605522"/>
              <a:gd name="connsiteY48" fmla="*/ 492800 h 604605"/>
              <a:gd name="connsiteX49" fmla="*/ 318715 w 605522"/>
              <a:gd name="connsiteY49" fmla="*/ 508789 h 604605"/>
              <a:gd name="connsiteX50" fmla="*/ 318715 w 605522"/>
              <a:gd name="connsiteY50" fmla="*/ 540410 h 604605"/>
              <a:gd name="connsiteX51" fmla="*/ 415512 w 605522"/>
              <a:gd name="connsiteY51" fmla="*/ 512608 h 604605"/>
              <a:gd name="connsiteX52" fmla="*/ 402367 w 605522"/>
              <a:gd name="connsiteY52" fmla="*/ 490175 h 604605"/>
              <a:gd name="connsiteX53" fmla="*/ 401530 w 605522"/>
              <a:gd name="connsiteY53" fmla="*/ 483851 h 604605"/>
              <a:gd name="connsiteX54" fmla="*/ 405474 w 605522"/>
              <a:gd name="connsiteY54" fmla="*/ 478720 h 604605"/>
              <a:gd name="connsiteX55" fmla="*/ 409657 w 605522"/>
              <a:gd name="connsiteY55" fmla="*/ 477527 h 604605"/>
              <a:gd name="connsiteX56" fmla="*/ 416946 w 605522"/>
              <a:gd name="connsiteY56" fmla="*/ 481703 h 604605"/>
              <a:gd name="connsiteX57" fmla="*/ 430092 w 605522"/>
              <a:gd name="connsiteY57" fmla="*/ 504136 h 604605"/>
              <a:gd name="connsiteX58" fmla="*/ 501196 w 605522"/>
              <a:gd name="connsiteY58" fmla="*/ 435048 h 604605"/>
              <a:gd name="connsiteX59" fmla="*/ 473830 w 605522"/>
              <a:gd name="connsiteY59" fmla="*/ 419298 h 604605"/>
              <a:gd name="connsiteX60" fmla="*/ 467974 w 605522"/>
              <a:gd name="connsiteY60" fmla="*/ 397581 h 604605"/>
              <a:gd name="connsiteX61" fmla="*/ 489724 w 605522"/>
              <a:gd name="connsiteY61" fmla="*/ 391734 h 604605"/>
              <a:gd name="connsiteX62" fmla="*/ 517209 w 605522"/>
              <a:gd name="connsiteY62" fmla="*/ 407485 h 604605"/>
              <a:gd name="connsiteX63" fmla="*/ 541588 w 605522"/>
              <a:gd name="connsiteY63" fmla="*/ 309999 h 604605"/>
              <a:gd name="connsiteX64" fmla="*/ 515536 w 605522"/>
              <a:gd name="connsiteY64" fmla="*/ 309999 h 604605"/>
              <a:gd name="connsiteX65" fmla="*/ 511354 w 605522"/>
              <a:gd name="connsiteY65" fmla="*/ 308925 h 604605"/>
              <a:gd name="connsiteX66" fmla="*/ 507171 w 605522"/>
              <a:gd name="connsiteY66" fmla="*/ 301646 h 604605"/>
              <a:gd name="connsiteX67" fmla="*/ 509561 w 605522"/>
              <a:gd name="connsiteY67" fmla="*/ 295680 h 604605"/>
              <a:gd name="connsiteX68" fmla="*/ 515536 w 605522"/>
              <a:gd name="connsiteY68" fmla="*/ 293174 h 604605"/>
              <a:gd name="connsiteX69" fmla="*/ 541588 w 605522"/>
              <a:gd name="connsiteY69" fmla="*/ 293174 h 604605"/>
              <a:gd name="connsiteX70" fmla="*/ 517209 w 605522"/>
              <a:gd name="connsiteY70" fmla="*/ 197001 h 604605"/>
              <a:gd name="connsiteX71" fmla="*/ 489724 w 605522"/>
              <a:gd name="connsiteY71" fmla="*/ 212871 h 604605"/>
              <a:gd name="connsiteX72" fmla="*/ 481836 w 605522"/>
              <a:gd name="connsiteY72" fmla="*/ 215018 h 604605"/>
              <a:gd name="connsiteX73" fmla="*/ 467974 w 605522"/>
              <a:gd name="connsiteY73" fmla="*/ 207024 h 604605"/>
              <a:gd name="connsiteX74" fmla="*/ 473830 w 605522"/>
              <a:gd name="connsiteY74" fmla="*/ 185307 h 604605"/>
              <a:gd name="connsiteX75" fmla="*/ 501196 w 605522"/>
              <a:gd name="connsiteY75" fmla="*/ 169437 h 604605"/>
              <a:gd name="connsiteX76" fmla="*/ 428777 w 605522"/>
              <a:gd name="connsiteY76" fmla="*/ 99634 h 604605"/>
              <a:gd name="connsiteX77" fmla="*/ 415871 w 605522"/>
              <a:gd name="connsiteY77" fmla="*/ 122066 h 604605"/>
              <a:gd name="connsiteX78" fmla="*/ 408581 w 605522"/>
              <a:gd name="connsiteY78" fmla="*/ 126362 h 604605"/>
              <a:gd name="connsiteX79" fmla="*/ 404398 w 605522"/>
              <a:gd name="connsiteY79" fmla="*/ 125288 h 604605"/>
              <a:gd name="connsiteX80" fmla="*/ 401291 w 605522"/>
              <a:gd name="connsiteY80" fmla="*/ 113714 h 604605"/>
              <a:gd name="connsiteX81" fmla="*/ 414198 w 605522"/>
              <a:gd name="connsiteY81" fmla="*/ 91281 h 604605"/>
              <a:gd name="connsiteX82" fmla="*/ 318715 w 605522"/>
              <a:gd name="connsiteY82" fmla="*/ 64195 h 604605"/>
              <a:gd name="connsiteX83" fmla="*/ 318715 w 605522"/>
              <a:gd name="connsiteY83" fmla="*/ 95816 h 604605"/>
              <a:gd name="connsiteX84" fmla="*/ 302701 w 605522"/>
              <a:gd name="connsiteY84" fmla="*/ 111685 h 604605"/>
              <a:gd name="connsiteX85" fmla="*/ 286807 w 605522"/>
              <a:gd name="connsiteY85" fmla="*/ 95816 h 604605"/>
              <a:gd name="connsiteX86" fmla="*/ 302701 w 605522"/>
              <a:gd name="connsiteY86" fmla="*/ 0 h 604605"/>
              <a:gd name="connsiteX87" fmla="*/ 605522 w 605522"/>
              <a:gd name="connsiteY87" fmla="*/ 302243 h 604605"/>
              <a:gd name="connsiteX88" fmla="*/ 302701 w 605522"/>
              <a:gd name="connsiteY88" fmla="*/ 604605 h 604605"/>
              <a:gd name="connsiteX89" fmla="*/ 0 w 605522"/>
              <a:gd name="connsiteY89" fmla="*/ 302243 h 604605"/>
              <a:gd name="connsiteX90" fmla="*/ 302701 w 605522"/>
              <a:gd name="connsiteY90" fmla="*/ 0 h 60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05522" h="604605">
                <a:moveTo>
                  <a:pt x="169739" y="214306"/>
                </a:moveTo>
                <a:cubicBezTo>
                  <a:pt x="174669" y="212874"/>
                  <a:pt x="180136" y="213322"/>
                  <a:pt x="184976" y="216005"/>
                </a:cubicBezTo>
                <a:lnTo>
                  <a:pt x="287155" y="272658"/>
                </a:lnTo>
                <a:cubicBezTo>
                  <a:pt x="291816" y="270153"/>
                  <a:pt x="297074" y="268841"/>
                  <a:pt x="302691" y="268841"/>
                </a:cubicBezTo>
                <a:cubicBezTo>
                  <a:pt x="308307" y="268841"/>
                  <a:pt x="313685" y="270153"/>
                  <a:pt x="318346" y="272658"/>
                </a:cubicBezTo>
                <a:lnTo>
                  <a:pt x="420524" y="216005"/>
                </a:lnTo>
                <a:cubicBezTo>
                  <a:pt x="430204" y="210638"/>
                  <a:pt x="442394" y="214216"/>
                  <a:pt x="447652" y="223877"/>
                </a:cubicBezTo>
                <a:cubicBezTo>
                  <a:pt x="453030" y="233418"/>
                  <a:pt x="449564" y="245584"/>
                  <a:pt x="439884" y="250951"/>
                </a:cubicBezTo>
                <a:lnTo>
                  <a:pt x="335674" y="308677"/>
                </a:lnTo>
                <a:cubicBezTo>
                  <a:pt x="332567" y="324063"/>
                  <a:pt x="319063" y="335751"/>
                  <a:pt x="302691" y="335751"/>
                </a:cubicBezTo>
                <a:cubicBezTo>
                  <a:pt x="286438" y="335751"/>
                  <a:pt x="272814" y="324182"/>
                  <a:pt x="269826" y="308677"/>
                </a:cubicBezTo>
                <a:lnTo>
                  <a:pt x="165497" y="250951"/>
                </a:lnTo>
                <a:cubicBezTo>
                  <a:pt x="155817" y="245584"/>
                  <a:pt x="152351" y="233418"/>
                  <a:pt x="157729" y="223877"/>
                </a:cubicBezTo>
                <a:cubicBezTo>
                  <a:pt x="160418" y="219047"/>
                  <a:pt x="164810" y="215737"/>
                  <a:pt x="169739" y="214306"/>
                </a:cubicBezTo>
                <a:close/>
                <a:moveTo>
                  <a:pt x="286807" y="64195"/>
                </a:moveTo>
                <a:cubicBezTo>
                  <a:pt x="252032" y="66462"/>
                  <a:pt x="219169" y="76247"/>
                  <a:pt x="190010" y="91878"/>
                </a:cubicBezTo>
                <a:lnTo>
                  <a:pt x="203036" y="114311"/>
                </a:lnTo>
                <a:cubicBezTo>
                  <a:pt x="204231" y="116339"/>
                  <a:pt x="204470" y="118606"/>
                  <a:pt x="203872" y="120754"/>
                </a:cubicBezTo>
                <a:cubicBezTo>
                  <a:pt x="203394" y="122902"/>
                  <a:pt x="201960" y="124692"/>
                  <a:pt x="200048" y="125885"/>
                </a:cubicBezTo>
                <a:cubicBezTo>
                  <a:pt x="197419" y="127436"/>
                  <a:pt x="194193" y="127317"/>
                  <a:pt x="191564" y="125885"/>
                </a:cubicBezTo>
                <a:cubicBezTo>
                  <a:pt x="190249" y="125169"/>
                  <a:pt x="189173" y="124095"/>
                  <a:pt x="188456" y="122782"/>
                </a:cubicBezTo>
                <a:lnTo>
                  <a:pt x="175431" y="100469"/>
                </a:lnTo>
                <a:cubicBezTo>
                  <a:pt x="147108" y="118248"/>
                  <a:pt x="122849" y="141874"/>
                  <a:pt x="104207" y="169557"/>
                </a:cubicBezTo>
                <a:lnTo>
                  <a:pt x="131692" y="185307"/>
                </a:lnTo>
                <a:cubicBezTo>
                  <a:pt x="139221" y="189722"/>
                  <a:pt x="141850" y="199387"/>
                  <a:pt x="137428" y="207024"/>
                </a:cubicBezTo>
                <a:cubicBezTo>
                  <a:pt x="134560" y="212155"/>
                  <a:pt x="129183" y="215018"/>
                  <a:pt x="123686" y="215018"/>
                </a:cubicBezTo>
                <a:cubicBezTo>
                  <a:pt x="120937" y="215018"/>
                  <a:pt x="118188" y="214302"/>
                  <a:pt x="115679" y="212871"/>
                </a:cubicBezTo>
                <a:lnTo>
                  <a:pt x="88313" y="197001"/>
                </a:lnTo>
                <a:cubicBezTo>
                  <a:pt x="73614" y="226593"/>
                  <a:pt x="65010" y="259645"/>
                  <a:pt x="63815" y="294606"/>
                </a:cubicBezTo>
                <a:lnTo>
                  <a:pt x="89866" y="294487"/>
                </a:lnTo>
                <a:cubicBezTo>
                  <a:pt x="94527" y="294487"/>
                  <a:pt x="98351" y="298305"/>
                  <a:pt x="98351" y="302959"/>
                </a:cubicBezTo>
                <a:cubicBezTo>
                  <a:pt x="98351" y="305107"/>
                  <a:pt x="97514" y="307254"/>
                  <a:pt x="95841" y="308925"/>
                </a:cubicBezTo>
                <a:cubicBezTo>
                  <a:pt x="94288" y="310476"/>
                  <a:pt x="92256" y="311311"/>
                  <a:pt x="89986" y="311311"/>
                </a:cubicBezTo>
                <a:lnTo>
                  <a:pt x="63934" y="311431"/>
                </a:lnTo>
                <a:cubicBezTo>
                  <a:pt x="65249" y="345795"/>
                  <a:pt x="73853" y="378370"/>
                  <a:pt x="88313" y="407604"/>
                </a:cubicBezTo>
                <a:lnTo>
                  <a:pt x="115679" y="391734"/>
                </a:lnTo>
                <a:cubicBezTo>
                  <a:pt x="123327" y="387320"/>
                  <a:pt x="133126" y="389945"/>
                  <a:pt x="137428" y="397581"/>
                </a:cubicBezTo>
                <a:cubicBezTo>
                  <a:pt x="141850" y="405218"/>
                  <a:pt x="139221" y="414883"/>
                  <a:pt x="131692" y="419298"/>
                </a:cubicBezTo>
                <a:lnTo>
                  <a:pt x="104207" y="435048"/>
                </a:lnTo>
                <a:cubicBezTo>
                  <a:pt x="123208" y="463208"/>
                  <a:pt x="147825" y="487073"/>
                  <a:pt x="176626" y="504971"/>
                </a:cubicBezTo>
                <a:lnTo>
                  <a:pt x="189532" y="482419"/>
                </a:lnTo>
                <a:cubicBezTo>
                  <a:pt x="191086" y="479794"/>
                  <a:pt x="193834" y="478243"/>
                  <a:pt x="196941" y="478243"/>
                </a:cubicBezTo>
                <a:cubicBezTo>
                  <a:pt x="198375" y="478243"/>
                  <a:pt x="199809" y="478601"/>
                  <a:pt x="201124" y="479317"/>
                </a:cubicBezTo>
                <a:cubicBezTo>
                  <a:pt x="203036" y="480510"/>
                  <a:pt x="204470" y="482300"/>
                  <a:pt x="205067" y="484448"/>
                </a:cubicBezTo>
                <a:cubicBezTo>
                  <a:pt x="205665" y="486595"/>
                  <a:pt x="205306" y="488863"/>
                  <a:pt x="204231" y="490772"/>
                </a:cubicBezTo>
                <a:lnTo>
                  <a:pt x="191325" y="513324"/>
                </a:lnTo>
                <a:cubicBezTo>
                  <a:pt x="220125" y="528597"/>
                  <a:pt x="252510" y="538143"/>
                  <a:pt x="286807" y="540410"/>
                </a:cubicBezTo>
                <a:lnTo>
                  <a:pt x="286807" y="508789"/>
                </a:lnTo>
                <a:cubicBezTo>
                  <a:pt x="286807" y="499960"/>
                  <a:pt x="293978" y="492800"/>
                  <a:pt x="302701" y="492800"/>
                </a:cubicBezTo>
                <a:cubicBezTo>
                  <a:pt x="311545" y="492800"/>
                  <a:pt x="318715" y="499960"/>
                  <a:pt x="318715" y="508789"/>
                </a:cubicBezTo>
                <a:lnTo>
                  <a:pt x="318715" y="540410"/>
                </a:lnTo>
                <a:cubicBezTo>
                  <a:pt x="353490" y="538143"/>
                  <a:pt x="386354" y="528358"/>
                  <a:pt x="415512" y="512608"/>
                </a:cubicBezTo>
                <a:lnTo>
                  <a:pt x="402367" y="490175"/>
                </a:lnTo>
                <a:cubicBezTo>
                  <a:pt x="401291" y="488266"/>
                  <a:pt x="400933" y="485999"/>
                  <a:pt x="401530" y="483851"/>
                </a:cubicBezTo>
                <a:cubicBezTo>
                  <a:pt x="402128" y="481703"/>
                  <a:pt x="403562" y="479794"/>
                  <a:pt x="405474" y="478720"/>
                </a:cubicBezTo>
                <a:cubicBezTo>
                  <a:pt x="406789" y="478004"/>
                  <a:pt x="408223" y="477527"/>
                  <a:pt x="409657" y="477527"/>
                </a:cubicBezTo>
                <a:cubicBezTo>
                  <a:pt x="412644" y="477527"/>
                  <a:pt x="415512" y="479198"/>
                  <a:pt x="416946" y="481703"/>
                </a:cubicBezTo>
                <a:lnTo>
                  <a:pt x="430092" y="504136"/>
                </a:lnTo>
                <a:cubicBezTo>
                  <a:pt x="458294" y="486357"/>
                  <a:pt x="482553" y="462731"/>
                  <a:pt x="501196" y="435048"/>
                </a:cubicBezTo>
                <a:lnTo>
                  <a:pt x="473830" y="419298"/>
                </a:lnTo>
                <a:cubicBezTo>
                  <a:pt x="466182" y="414883"/>
                  <a:pt x="463672" y="405218"/>
                  <a:pt x="467974" y="397581"/>
                </a:cubicBezTo>
                <a:cubicBezTo>
                  <a:pt x="472396" y="389945"/>
                  <a:pt x="482195" y="387320"/>
                  <a:pt x="489724" y="391734"/>
                </a:cubicBezTo>
                <a:lnTo>
                  <a:pt x="517209" y="407485"/>
                </a:lnTo>
                <a:cubicBezTo>
                  <a:pt x="531789" y="377893"/>
                  <a:pt x="540512" y="344841"/>
                  <a:pt x="541588" y="309999"/>
                </a:cubicBezTo>
                <a:lnTo>
                  <a:pt x="515536" y="309999"/>
                </a:lnTo>
                <a:cubicBezTo>
                  <a:pt x="514102" y="309999"/>
                  <a:pt x="512668" y="309641"/>
                  <a:pt x="511354" y="308925"/>
                </a:cubicBezTo>
                <a:cubicBezTo>
                  <a:pt x="508725" y="307493"/>
                  <a:pt x="507171" y="304629"/>
                  <a:pt x="507171" y="301646"/>
                </a:cubicBezTo>
                <a:cubicBezTo>
                  <a:pt x="507171" y="299379"/>
                  <a:pt x="508008" y="297351"/>
                  <a:pt x="509561" y="295680"/>
                </a:cubicBezTo>
                <a:cubicBezTo>
                  <a:pt x="511115" y="294129"/>
                  <a:pt x="513266" y="293174"/>
                  <a:pt x="515536" y="293174"/>
                </a:cubicBezTo>
                <a:lnTo>
                  <a:pt x="541588" y="293174"/>
                </a:lnTo>
                <a:cubicBezTo>
                  <a:pt x="540273" y="258810"/>
                  <a:pt x="531669" y="226235"/>
                  <a:pt x="517209" y="197001"/>
                </a:cubicBezTo>
                <a:lnTo>
                  <a:pt x="489724" y="212871"/>
                </a:lnTo>
                <a:cubicBezTo>
                  <a:pt x="487214" y="214302"/>
                  <a:pt x="484585" y="215018"/>
                  <a:pt x="481836" y="215018"/>
                </a:cubicBezTo>
                <a:cubicBezTo>
                  <a:pt x="476339" y="215018"/>
                  <a:pt x="470962" y="212155"/>
                  <a:pt x="467974" y="207024"/>
                </a:cubicBezTo>
                <a:cubicBezTo>
                  <a:pt x="463553" y="199387"/>
                  <a:pt x="466182" y="189722"/>
                  <a:pt x="473830" y="185307"/>
                </a:cubicBezTo>
                <a:lnTo>
                  <a:pt x="501196" y="169437"/>
                </a:lnTo>
                <a:cubicBezTo>
                  <a:pt x="482314" y="141397"/>
                  <a:pt x="457577" y="117532"/>
                  <a:pt x="428777" y="99634"/>
                </a:cubicBezTo>
                <a:lnTo>
                  <a:pt x="415871" y="122066"/>
                </a:lnTo>
                <a:cubicBezTo>
                  <a:pt x="414437" y="124692"/>
                  <a:pt x="411569" y="126362"/>
                  <a:pt x="408581" y="126362"/>
                </a:cubicBezTo>
                <a:cubicBezTo>
                  <a:pt x="407147" y="126362"/>
                  <a:pt x="405713" y="126004"/>
                  <a:pt x="404398" y="125288"/>
                </a:cubicBezTo>
                <a:cubicBezTo>
                  <a:pt x="400335" y="122902"/>
                  <a:pt x="398901" y="117771"/>
                  <a:pt x="401291" y="113714"/>
                </a:cubicBezTo>
                <a:lnTo>
                  <a:pt x="414198" y="91281"/>
                </a:lnTo>
                <a:cubicBezTo>
                  <a:pt x="385278" y="76008"/>
                  <a:pt x="353012" y="66462"/>
                  <a:pt x="318715" y="64195"/>
                </a:cubicBezTo>
                <a:lnTo>
                  <a:pt x="318715" y="95816"/>
                </a:lnTo>
                <a:cubicBezTo>
                  <a:pt x="318715" y="104645"/>
                  <a:pt x="311545" y="111685"/>
                  <a:pt x="302701" y="111685"/>
                </a:cubicBezTo>
                <a:cubicBezTo>
                  <a:pt x="293978" y="111685"/>
                  <a:pt x="286807" y="104645"/>
                  <a:pt x="286807" y="95816"/>
                </a:cubicBezTo>
                <a:close/>
                <a:moveTo>
                  <a:pt x="302701" y="0"/>
                </a:moveTo>
                <a:cubicBezTo>
                  <a:pt x="469647" y="0"/>
                  <a:pt x="605522" y="135550"/>
                  <a:pt x="605522" y="302243"/>
                </a:cubicBezTo>
                <a:cubicBezTo>
                  <a:pt x="605522" y="468936"/>
                  <a:pt x="469647" y="604605"/>
                  <a:pt x="302701" y="604605"/>
                </a:cubicBezTo>
                <a:cubicBezTo>
                  <a:pt x="135755" y="604605"/>
                  <a:pt x="0" y="468936"/>
                  <a:pt x="0" y="302243"/>
                </a:cubicBezTo>
                <a:cubicBezTo>
                  <a:pt x="0" y="135550"/>
                  <a:pt x="135755" y="0"/>
                  <a:pt x="30270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2">
                  <a:lumMod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650105" y="2680335"/>
            <a:ext cx="36645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800" b="1"/>
              <a:t>THANKS</a:t>
            </a:r>
            <a:endParaRPr lang="en-US" altLang="zh-CN" sz="4800" b="1"/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291965" y="3902075"/>
            <a:ext cx="4221480" cy="407670"/>
          </a:xfrm>
          <a:prstGeom prst="rect">
            <a:avLst/>
          </a:prstGeom>
          <a:noFill/>
          <a:effectLst/>
        </p:spPr>
        <p:txBody>
          <a:bodyPr wrap="square" rtlCol="0">
            <a:noAutofit/>
          </a:bodyPr>
          <a:p>
            <a:pPr>
              <a:lnSpc>
                <a:spcPct val="140000"/>
              </a:lnSpc>
            </a:pPr>
            <a:r>
              <a:rPr lang="zh-CN" sz="14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校对人：何梦韩</a:t>
            </a:r>
            <a:r>
              <a:rPr lang="en-US" altLang="zh-CN" sz="14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                                  </a:t>
            </a:r>
            <a:r>
              <a:rPr lang="zh-CN" altLang="en-US" sz="1400" dirty="0">
                <a:solidFill>
                  <a:schemeClr val="bg2">
                    <a:lumMod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校对人：郝建辉</a:t>
            </a:r>
            <a:endParaRPr lang="zh-CN" altLang="en-US" sz="1400" dirty="0">
              <a:solidFill>
                <a:schemeClr val="bg2">
                  <a:lumMod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pic>
        <p:nvPicPr>
          <p:cNvPr id="5" name="图片 4" descr="详情图水印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rot="20880000">
            <a:off x="7068820" y="3870325"/>
            <a:ext cx="1422400" cy="3632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985"/>
            <a:ext cx="12192000" cy="6864985"/>
          </a:xfrm>
          <a:prstGeom prst="rect">
            <a:avLst/>
          </a:prstGeom>
          <a:solidFill>
            <a:srgbClr val="EDD8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0" y="1355725"/>
            <a:ext cx="5436235" cy="5502275"/>
          </a:xfrm>
          <a:prstGeom prst="rect">
            <a:avLst/>
          </a:prstGeom>
          <a:solidFill>
            <a:srgbClr val="E4B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-6350" y="-6350"/>
            <a:ext cx="12198350" cy="641985"/>
          </a:xfrm>
          <a:prstGeom prst="rect">
            <a:avLst/>
          </a:prstGeom>
          <a:solidFill>
            <a:srgbClr val="E4BA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pic>
        <p:nvPicPr>
          <p:cNvPr id="10" name="图片 9" descr="Logo-反白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466090" y="100330"/>
            <a:ext cx="1546225" cy="4413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009957" y="142875"/>
            <a:ext cx="5469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融合系列 </a:t>
            </a:r>
            <a:r>
              <a:rPr lang="en-US" altLang="zh-CN" b="1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/</a:t>
            </a:r>
            <a:r>
              <a:rPr lang="zh-CN" altLang="en-US" b="1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香薰睡眠五件套</a:t>
            </a:r>
            <a:r>
              <a:rPr lang="en-US" altLang="zh-CN" b="1" dirty="0">
                <a:solidFill>
                  <a:srgbClr val="FFFFFF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 – </a:t>
            </a:r>
            <a:r>
              <a:rPr lang="en-US" altLang="zh-CN" b="1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EB5Z02</a:t>
            </a:r>
            <a:endParaRPr lang="en-US" altLang="zh-CN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2"/>
            </p:custDataLst>
          </p:nvPr>
        </p:nvSpPr>
        <p:spPr>
          <a:xfrm>
            <a:off x="6014369" y="784860"/>
            <a:ext cx="5667375" cy="2645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defTabSz="522605" eaLnBrk="0" fontAlgn="auto" hangingPunct="0">
              <a:lnSpc>
                <a:spcPct val="150000"/>
              </a:lnSpc>
              <a:defRPr/>
            </a:pP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生活就是这样慢慢亦满满</a:t>
            </a:r>
            <a:endParaRPr lang="en-US" altLang="zh-CN" sz="1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  <a:p>
            <a:pPr indent="0" defTabSz="522605" eaLnBrk="0" fontAlgn="auto" hangingPunct="0">
              <a:lnSpc>
                <a:spcPct val="150000"/>
              </a:lnSpc>
              <a:defRPr/>
            </a:pPr>
            <a:endParaRPr lang="zh-CN" altLang="en-US" sz="1400" kern="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  <a:p>
            <a:pPr defTabSz="522605" eaLnBrk="0" hangingPunct="0">
              <a:lnSpc>
                <a:spcPct val="130000"/>
              </a:lnSpc>
              <a:defRPr/>
            </a:pPr>
            <a:r>
              <a:rPr lang="en-US" altLang="zh-CN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*</a:t>
            </a:r>
            <a:r>
              <a:rPr lang="zh-CN" altLang="en-US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温凉双面颈枕</a:t>
            </a:r>
            <a:r>
              <a:rPr lang="en-US" altLang="zh-CN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&amp;</a:t>
            </a:r>
            <a:r>
              <a:rPr lang="zh-CN" altLang="en-US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眼罩</a:t>
            </a:r>
            <a:r>
              <a:rPr lang="en-US" altLang="zh-CN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*</a:t>
            </a:r>
            <a:endParaRPr lang="en-US" altLang="zh-CN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  <a:p>
            <a:pPr defTabSz="522605" eaLnBrk="0" hangingPunct="0">
              <a:lnSpc>
                <a:spcPct val="130000"/>
              </a:lnSpc>
              <a:defRPr/>
            </a:pPr>
            <a:r>
              <a:rPr lang="zh-CN" altLang="en-US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颈枕和眼罩均采用温凉双感面料，温感面采用天竺棉制作，凉感面采用凉霸布制作，温凉两用、四季呵护、随意切换、睡眠无忧。颈枕填充物采用食品级高分子</a:t>
            </a:r>
            <a:r>
              <a:rPr lang="en-US" altLang="zh-CN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TPE</a:t>
            </a:r>
            <a:r>
              <a:rPr lang="zh-CN" altLang="en-US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软管填充颗粒 透气排汗，</a:t>
            </a:r>
            <a:r>
              <a:rPr lang="zh-CN" altLang="zh-CN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</a:rPr>
              <a:t>三点式托扶设计，更符合人体工程学能够很好的保护和支撑头部、左侧颈部和右侧颈部</a:t>
            </a:r>
            <a:r>
              <a:rPr lang="zh-CN" altLang="en-US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。眼罩填充长绒丝棉 软糯无感 </a:t>
            </a:r>
            <a:r>
              <a:rPr lang="en-US" altLang="zh-CN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0</a:t>
            </a:r>
            <a:r>
              <a:rPr lang="zh-CN" altLang="en-US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压力可调节式耳挂，无惧松紧 </a:t>
            </a:r>
            <a:endParaRPr lang="en-US" altLang="zh-CN" sz="1000" kern="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  <a:p>
            <a:pPr indent="0" defTabSz="522605" eaLnBrk="0" fontAlgn="auto" hangingPunct="0">
              <a:lnSpc>
                <a:spcPct val="130000"/>
              </a:lnSpc>
              <a:defRPr/>
            </a:pPr>
            <a:r>
              <a:rPr lang="zh-CN" altLang="en-US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*</a:t>
            </a:r>
            <a:r>
              <a:rPr lang="en-US" altLang="zh-CN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INJUNE</a:t>
            </a:r>
            <a:r>
              <a:rPr lang="zh-CN" altLang="en-US" sz="12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联名款无火香氛便携套装*</a:t>
            </a:r>
            <a:endParaRPr lang="zh-CN" altLang="en-US" sz="1200" b="1" kern="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  <a:p>
            <a:pPr indent="0" defTabSz="522605" eaLnBrk="0" fontAlgn="auto" hangingPunct="0">
              <a:lnSpc>
                <a:spcPct val="130000"/>
              </a:lnSpc>
              <a:defRPr/>
            </a:pPr>
            <a:r>
              <a:rPr lang="zh-CN" altLang="en-US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由</a:t>
            </a:r>
            <a:r>
              <a:rPr lang="en-US" altLang="zh-CN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r>
              <a:rPr lang="zh-CN" altLang="en-US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瓶</a:t>
            </a:r>
            <a:r>
              <a:rPr lang="en-US" altLang="zh-CN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15ml</a:t>
            </a:r>
            <a:r>
              <a:rPr lang="zh-CN" altLang="en-US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精油、</a:t>
            </a:r>
            <a:r>
              <a:rPr lang="en-US" altLang="zh-CN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r>
              <a:rPr lang="zh-CN" altLang="en-US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块花梨扩香木、</a:t>
            </a:r>
            <a:r>
              <a:rPr lang="en-US" altLang="zh-CN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1</a:t>
            </a:r>
            <a:r>
              <a:rPr lang="zh-CN" altLang="en-US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个精油收纳包组合而成，精致小巧，便携收纳。精油采用法国乐尔福</a:t>
            </a:r>
            <a:r>
              <a:rPr lang="en-US" altLang="zh-CN" sz="1000" kern="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Technico-Flor</a:t>
            </a:r>
            <a:r>
              <a:rPr lang="zh-CN" altLang="en-US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进口香料，并通过</a:t>
            </a:r>
            <a:r>
              <a:rPr lang="en-US" altLang="zh-CN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IFRA</a:t>
            </a:r>
            <a:r>
              <a:rPr lang="zh-CN" altLang="en-US" sz="1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rPr>
              <a:t>国际安全认证。温柔不刺鼻，营造氛围，助眠安神，提升生活格调。</a:t>
            </a:r>
            <a:endParaRPr lang="zh-CN" altLang="en-US" sz="1000" kern="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1" name="文本框 30"/>
          <p:cNvSpPr txBox="1"/>
          <p:nvPr>
            <p:custDataLst>
              <p:tags r:id="rId3"/>
            </p:custDataLst>
          </p:nvPr>
        </p:nvSpPr>
        <p:spPr>
          <a:xfrm>
            <a:off x="6009957" y="3718878"/>
            <a:ext cx="5722620" cy="2168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  <a:defRPr/>
            </a:pPr>
            <a:r>
              <a:rPr lang="zh-CN" altLang="en-US" sz="1000" spc="-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材质：</a:t>
            </a:r>
            <a:r>
              <a:rPr lang="en-US" altLang="zh-CN" sz="1000" spc="-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100%</a:t>
            </a:r>
            <a:r>
              <a:rPr lang="zh-CN" altLang="en-US" sz="1000" spc="-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聚酯纤维、颈枕（天竺棉和凉霸布、</a:t>
            </a:r>
            <a:r>
              <a:rPr lang="en-US" altLang="zh-CN" sz="1000" spc="-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TPE</a:t>
            </a:r>
            <a:r>
              <a:rPr lang="zh-CN" altLang="en-US" sz="1000" spc="-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软管）、眼罩（天竺棉和凉霸布 、长绒丝棉）、精油、花梨木</a:t>
            </a:r>
            <a:endParaRPr lang="en-US" altLang="zh-CN" sz="1000" spc="-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  <a:defRPr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颜色：灰色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  <a:defRPr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产品组合及规格：颈枕  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630*135mm | 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眼罩  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220*100mm | 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精油收纳包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110*90*50mm | 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精油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15ml | 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扩香木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47*27mm 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  <a:defRPr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包装规格：手拎彩盒 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28*21*9.5 cm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  <a:defRPr/>
            </a:pP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装箱规格：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58*53*46cm | 20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套</a:t>
            </a: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箱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charset="0"/>
              <a:buChar char="l"/>
              <a:defRPr/>
            </a:pP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charset="0"/>
              <a:buNone/>
              <a:defRPr/>
            </a:pP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3" r="18288"/>
          <a:stretch>
            <a:fillRect/>
          </a:stretch>
        </p:blipFill>
        <p:spPr>
          <a:xfrm>
            <a:off x="102370" y="1067733"/>
            <a:ext cx="5231493" cy="4434542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02370" y="5646239"/>
            <a:ext cx="5221487" cy="1015818"/>
            <a:chOff x="102370" y="5646239"/>
            <a:chExt cx="4892803" cy="951874"/>
          </a:xfrm>
        </p:grpSpPr>
        <p:pic>
          <p:nvPicPr>
            <p:cNvPr id="7" name="图片 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70" y="5647428"/>
              <a:ext cx="1358187" cy="950685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6543" y="5646240"/>
              <a:ext cx="1366208" cy="950685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4" t="15080" r="11723" b="14159"/>
            <a:stretch>
              <a:fillRect/>
            </a:stretch>
          </p:blipFill>
          <p:spPr>
            <a:xfrm>
              <a:off x="2953350" y="5646239"/>
              <a:ext cx="1062231" cy="950685"/>
            </a:xfrm>
            <a:prstGeom prst="rect">
              <a:avLst/>
            </a:prstGeom>
          </p:spPr>
        </p:pic>
        <p:pic>
          <p:nvPicPr>
            <p:cNvPr id="16" name="图片 15" descr="瓶子上写着字&#10;&#10;中度可信度描述已自动生成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7694" y="5646239"/>
              <a:ext cx="917479" cy="917479"/>
            </a:xfrm>
            <a:prstGeom prst="rect">
              <a:avLst/>
            </a:prstGeom>
          </p:spPr>
        </p:pic>
      </p:grpSp>
      <p:sp>
        <p:nvSpPr>
          <p:cNvPr id="11" name="文本框 10"/>
          <p:cNvSpPr txBox="1"/>
          <p:nvPr>
            <p:custDataLst>
              <p:tags r:id="rId11"/>
            </p:custDataLst>
          </p:nvPr>
        </p:nvSpPr>
        <p:spPr>
          <a:xfrm>
            <a:off x="7781290" y="5688330"/>
            <a:ext cx="190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197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零售价：</a:t>
            </a:r>
            <a:r>
              <a:rPr lang="en-US" altLang="zh-CN">
                <a:solidFill>
                  <a:schemeClr val="tx1"/>
                </a:solidFill>
              </a:rPr>
              <a:t>539</a:t>
            </a:r>
            <a:r>
              <a:rPr lang="zh-CN" altLang="en-US">
                <a:solidFill>
                  <a:schemeClr val="tx1"/>
                </a:solidFill>
              </a:rPr>
              <a:t>元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" name="图片 1" descr="详情图水印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rot="20880000">
            <a:off x="7741920" y="5826760"/>
            <a:ext cx="1422400" cy="36322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/Users/Andy/AppData/Local/Temp/picturecompress_20210310092110/output_14.pngoutput_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76440" y="1259043"/>
            <a:ext cx="843654" cy="128511"/>
          </a:xfrm>
          <a:prstGeom prst="rect">
            <a:avLst/>
          </a:prstGeom>
        </p:spPr>
      </p:pic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7296048" y="85423"/>
            <a:ext cx="3035905" cy="7010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0633" tIns="35316" rIns="70633" bIns="35316">
            <a:spAutoFit/>
          </a:bodyPr>
          <a:p>
            <a:pPr defTabSz="913130" eaLnBrk="1" hangingPunct="1">
              <a:lnSpc>
                <a:spcPct val="150000"/>
              </a:lnSpc>
            </a:pPr>
            <a:r>
              <a:rPr lang="zh-CN" altLang="en-US" sz="143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商务套装</a:t>
            </a:r>
            <a:endParaRPr lang="zh-CN" altLang="en-US" sz="143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defTabSz="913130" eaLnBrk="1" hangingPunct="1">
              <a:lnSpc>
                <a:spcPct val="150000"/>
              </a:lnSpc>
            </a:pPr>
            <a:r>
              <a:rPr lang="zh-CN" altLang="en-US" sz="131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旅行本电源</a:t>
            </a:r>
            <a:r>
              <a:rPr lang="en-US" altLang="zh-CN" sz="131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U</a:t>
            </a:r>
            <a:r>
              <a:rPr lang="zh-CN" altLang="en-US" sz="131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盘充电线四件套</a:t>
            </a:r>
            <a:endParaRPr lang="zh-CN" altLang="en-US" sz="131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7296048" y="771827"/>
            <a:ext cx="3684512" cy="21780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0633" tIns="35316" rIns="70633" bIns="35316">
            <a:spAutoFit/>
          </a:bodyPr>
          <a:p>
            <a:pPr defTabSz="913130" eaLnBrk="1" hangingPunct="1">
              <a:lnSpc>
                <a:spcPct val="96000"/>
              </a:lnSpc>
            </a:pPr>
            <a:r>
              <a:rPr lang="zh-CN" altLang="en-US" sz="119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礼盒配置 </a:t>
            </a:r>
            <a:r>
              <a:rPr lang="en-US" altLang="zh-CN" sz="119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endParaRPr lang="en-US" altLang="zh-CN" sz="119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 defTabSz="913130" eaLnBrk="1" hangingPunct="1">
              <a:lnSpc>
                <a:spcPct val="96000"/>
              </a:lnSpc>
              <a:buFont typeface="+mj-ea"/>
              <a:buAutoNum type="circleNumDbPlain"/>
            </a:pPr>
            <a:r>
              <a:rPr lang="en-US" altLang="zh-CN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48K</a:t>
            </a:r>
            <a:r>
              <a:rPr lang="zh-CN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旅行本</a:t>
            </a:r>
            <a:r>
              <a:rPr lang="en-US" altLang="zh-CN" sz="119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(</a:t>
            </a:r>
            <a:r>
              <a:rPr lang="zh-CN" sz="119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配黄铜</a:t>
            </a:r>
            <a:r>
              <a:rPr lang="zh-CN" altLang="en-US" sz="119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书夹</a:t>
            </a:r>
            <a:r>
              <a:rPr lang="en-US" altLang="zh-CN" sz="119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)</a:t>
            </a:r>
            <a:r>
              <a:rPr lang="zh-CN" altLang="en-US" sz="119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；</a:t>
            </a:r>
            <a:endParaRPr lang="zh-CN" altLang="en-US" sz="119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28600" indent="-228600" defTabSz="913130" eaLnBrk="1" hangingPunct="1">
              <a:lnSpc>
                <a:spcPct val="96000"/>
              </a:lnSpc>
              <a:buFont typeface="+mj-ea"/>
              <a:buAutoNum type="circleNumDbPlain"/>
            </a:pPr>
            <a:r>
              <a:rPr lang="en-US" sz="119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10000mAh</a:t>
            </a:r>
            <a:r>
              <a:rPr lang="zh-CN" altLang="en-US" sz="119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移动电源</a:t>
            </a:r>
            <a:endParaRPr lang="en-US" sz="119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28600" indent="-228600" defTabSz="913130" eaLnBrk="1" hangingPunct="1">
              <a:lnSpc>
                <a:spcPct val="96000"/>
              </a:lnSpc>
              <a:buFont typeface="+mj-ea"/>
              <a:buAutoNum type="circleNumDbPlain"/>
            </a:pPr>
            <a:r>
              <a:rPr lang="en-US" altLang="zh-CN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EPOT </a:t>
            </a:r>
            <a:r>
              <a:rPr lang="zh-CN" altLang="en-US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一拖三收纳式充电线</a:t>
            </a:r>
            <a:endParaRPr lang="zh-CN" altLang="en-US" sz="119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28600" indent="-228600" defTabSz="913130" eaLnBrk="1" hangingPunct="1">
              <a:lnSpc>
                <a:spcPct val="96000"/>
              </a:lnSpc>
              <a:buFont typeface="+mj-ea"/>
              <a:buAutoNum type="circleNumDbPlain"/>
            </a:pPr>
            <a:r>
              <a:rPr lang="zh-CN" altLang="en-US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紫光檀木臻品16GU盘</a:t>
            </a:r>
            <a:endParaRPr lang="zh-CN" altLang="en-US" sz="119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defTabSz="913130" eaLnBrk="1" hangingPunct="1">
              <a:lnSpc>
                <a:spcPct val="96000"/>
              </a:lnSpc>
              <a:buFont typeface="+mj-ea"/>
              <a:buNone/>
            </a:pPr>
            <a:r>
              <a:rPr lang="zh-CN" altLang="en-US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产品颜色：灰色</a:t>
            </a:r>
            <a:endParaRPr lang="zh-CN" altLang="en-US" sz="119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defTabSz="913130" eaLnBrk="1" hangingPunct="1">
              <a:lnSpc>
                <a:spcPct val="96000"/>
              </a:lnSpc>
              <a:buFont typeface="+mj-ea"/>
              <a:buNone/>
            </a:pPr>
            <a:r>
              <a:rPr lang="zh-CN" altLang="en-US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包装盒尺寸： 278*256*45MM</a:t>
            </a:r>
            <a:endParaRPr lang="zh-CN" altLang="en-US" sz="119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algn="l" eaLnBrk="1" hangingPunct="1">
              <a:lnSpc>
                <a:spcPct val="96000"/>
              </a:lnSpc>
              <a:buFont typeface="+mj-ea"/>
              <a:buNone/>
              <a:defRPr/>
            </a:pPr>
            <a:r>
              <a:rPr lang="zh-CN" altLang="en-US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手提袋尺寸： 271*307*55MM</a:t>
            </a:r>
            <a:endParaRPr lang="zh-CN" altLang="en-US" sz="119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defTabSz="913130" eaLnBrk="1" hangingPunct="1">
              <a:lnSpc>
                <a:spcPct val="96000"/>
              </a:lnSpc>
              <a:buFont typeface="+mj-ea"/>
              <a:buNone/>
            </a:pPr>
            <a:r>
              <a:rPr lang="zh-CN" altLang="en-US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装箱规格：30套</a:t>
            </a:r>
            <a:endParaRPr lang="zh-CN" altLang="en-US" sz="119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defTabSz="913130" eaLnBrk="1" hangingPunct="1">
              <a:lnSpc>
                <a:spcPct val="96000"/>
              </a:lnSpc>
              <a:buFont typeface="+mj-ea"/>
              <a:buNone/>
            </a:pPr>
            <a:r>
              <a:rPr lang="zh-CN" altLang="en-US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装箱重量：0.00kg      </a:t>
            </a:r>
            <a:endParaRPr lang="zh-CN" altLang="en-US" sz="119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defTabSz="913130" eaLnBrk="1" hangingPunct="1">
              <a:lnSpc>
                <a:spcPct val="96000"/>
              </a:lnSpc>
              <a:buFont typeface="+mj-ea"/>
              <a:buNone/>
            </a:pPr>
            <a:endParaRPr lang="en-US" altLang="zh-CN" sz="119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indent="0" defTabSz="913130" eaLnBrk="1" hangingPunct="1">
              <a:lnSpc>
                <a:spcPct val="96000"/>
              </a:lnSpc>
              <a:buFont typeface="+mj-ea"/>
              <a:buNone/>
            </a:pPr>
            <a:endParaRPr lang="en-US" altLang="zh-CN" sz="119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96074" y="3339042"/>
            <a:ext cx="3879548" cy="15741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algn="just" defTabSz="914400" eaLnBrk="0" hangingPunct="0">
              <a:lnSpc>
                <a:spcPct val="90000"/>
              </a:lnSpc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</a:t>
            </a:r>
            <a:r>
              <a:rPr lang="zh-CN" altLang="en-US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sz="119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10000mAh</a:t>
            </a:r>
            <a:r>
              <a:rPr lang="zh-CN" altLang="en-US" sz="119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移动电源</a:t>
            </a:r>
            <a:endParaRPr lang="zh-CN" altLang="en-US" sz="119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R="0" algn="just" eaLnBrk="0" hangingPunct="0">
              <a:lnSpc>
                <a:spcPct val="90000"/>
              </a:lnSpc>
              <a:buNone/>
              <a:defRPr/>
            </a:pPr>
            <a:r>
              <a:rPr lang="en-US" altLang="zh-CN" sz="119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</a:t>
            </a:r>
            <a:r>
              <a:rPr lang="zh-CN" altLang="en-US" sz="119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、复古窗棂</a:t>
            </a:r>
            <a:r>
              <a:rPr lang="en-US" altLang="zh-CN" sz="119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U</a:t>
            </a:r>
            <a:r>
              <a:rPr lang="zh-CN" altLang="en-US" sz="119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盘、充满东方韵味的吊坠，取</a:t>
            </a:r>
            <a:r>
              <a:rPr lang="zh-CN" altLang="en-US" sz="119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紫光檀木</a:t>
            </a:r>
            <a:r>
              <a:rPr lang="zh-CN" altLang="en-US" sz="119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之精华、之珍贵，取中国千年文化之精髓，经能工巧匠的精雕细琢。每一个细节，每一处点缀，无不体现经典品味。</a:t>
            </a:r>
            <a:endParaRPr lang="zh-CN" altLang="en-US" sz="119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R="0" algn="just" eaLnBrk="0" hangingPunct="0">
              <a:lnSpc>
                <a:spcPct val="90000"/>
              </a:lnSpc>
              <a:buNone/>
              <a:defRPr/>
            </a:pPr>
            <a:r>
              <a:rPr lang="en-US" altLang="zh-CN" sz="119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</a:t>
            </a:r>
            <a:r>
              <a:rPr lang="zh-CN" altLang="en-US" sz="119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</a:t>
            </a:r>
            <a:r>
              <a:rPr lang="en-US" altLang="zh-CN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48K</a:t>
            </a:r>
            <a:r>
              <a:rPr lang="zh-CN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旅行本</a:t>
            </a:r>
            <a:r>
              <a:rPr lang="zh-CN" sz="119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，配黄铜</a:t>
            </a:r>
            <a:r>
              <a:rPr lang="zh-CN" altLang="en-US" sz="119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书夹；</a:t>
            </a:r>
            <a:endParaRPr lang="zh-CN" altLang="en-US" sz="119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R="0" algn="just" eaLnBrk="0" hangingPunct="0">
              <a:lnSpc>
                <a:spcPct val="90000"/>
              </a:lnSpc>
              <a:buNone/>
              <a:defRPr/>
            </a:pPr>
            <a:r>
              <a:rPr lang="en-US" altLang="zh-CN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</a:t>
            </a:r>
            <a:r>
              <a:rPr lang="zh-CN" altLang="en-US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、一拖三充电线，小巧便捷、随身携带、快速充电；苹果、安卓、</a:t>
            </a:r>
            <a:r>
              <a:rPr lang="en-US" altLang="zh-CN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TYPE-C</a:t>
            </a:r>
            <a:r>
              <a:rPr lang="zh-CN" altLang="en-US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充电接口设计，满足不同机型的充电需求；外观简洁、美观、时尚，尊贵典雅。</a:t>
            </a:r>
            <a:r>
              <a:rPr lang="en-US" altLang="zh-CN" sz="119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	</a:t>
            </a:r>
            <a:endParaRPr lang="zh-CN" altLang="en-US" sz="119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67455" y="85423"/>
            <a:ext cx="6176131" cy="573087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7781290" y="5688330"/>
            <a:ext cx="190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200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零售价：</a:t>
            </a:r>
            <a:r>
              <a:rPr lang="en-US" altLang="zh-CN">
                <a:solidFill>
                  <a:schemeClr val="tx1"/>
                </a:solidFill>
              </a:rPr>
              <a:t>387</a:t>
            </a:r>
            <a:r>
              <a:rPr lang="zh-CN" altLang="en-US">
                <a:solidFill>
                  <a:schemeClr val="tx1"/>
                </a:solidFill>
              </a:rPr>
              <a:t>元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" name="图片 1" descr="详情图水印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rot="20880000">
            <a:off x="7741920" y="582676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C:/Users/Andy/AppData/Local/Temp/picturecompress_20210310092110/output_14.pngoutput_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76440" y="1259043"/>
            <a:ext cx="843654" cy="128511"/>
          </a:xfrm>
          <a:prstGeom prst="rect">
            <a:avLst/>
          </a:prstGeom>
        </p:spPr>
      </p:pic>
      <p:sp>
        <p:nvSpPr>
          <p:cNvPr id="2051" name="TextBox 3"/>
          <p:cNvSpPr txBox="1">
            <a:spLocks noChangeArrowheads="1"/>
          </p:cNvSpPr>
          <p:nvPr/>
        </p:nvSpPr>
        <p:spPr bwMode="auto">
          <a:xfrm>
            <a:off x="7404932" y="257024"/>
            <a:ext cx="2653393" cy="7010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0633" tIns="35316" rIns="70633" bIns="35316">
            <a:spAutoFit/>
          </a:bodyPr>
          <a:p>
            <a:pPr defTabSz="913130" eaLnBrk="1" hangingPunct="1">
              <a:lnSpc>
                <a:spcPct val="150000"/>
              </a:lnSpc>
            </a:pPr>
            <a:r>
              <a:rPr lang="en-US" altLang="zh-CN" sz="143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商务套装</a:t>
            </a:r>
            <a:endParaRPr lang="zh-CN" altLang="en-US" sz="1430" b="1" dirty="0">
              <a:solidFill>
                <a:srgbClr val="F2660A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 eaLnBrk="1" hangingPunct="1">
              <a:lnSpc>
                <a:spcPct val="150000"/>
              </a:lnSpc>
            </a:pPr>
            <a:r>
              <a:rPr lang="zh-CN" altLang="en-US" sz="131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无线充电笔记本笔两件套</a:t>
            </a:r>
            <a:endParaRPr lang="zh-CN" altLang="en-US" sz="131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52" name="TextBox 6"/>
          <p:cNvSpPr txBox="1">
            <a:spLocks noChangeArrowheads="1"/>
          </p:cNvSpPr>
          <p:nvPr/>
        </p:nvSpPr>
        <p:spPr bwMode="auto">
          <a:xfrm>
            <a:off x="7295318" y="942673"/>
            <a:ext cx="3915833" cy="23329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70633" tIns="35316" rIns="70633" bIns="35316">
            <a:spAutoFit/>
          </a:bodyPr>
          <a:p>
            <a:pPr defTabSz="913130" eaLnBrk="1" hangingPunct="1">
              <a:lnSpc>
                <a:spcPts val="1400"/>
              </a:lnSpc>
            </a:pPr>
            <a:r>
              <a:rPr lang="zh-CN" altLang="en-US" sz="119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礼盒配置 </a:t>
            </a:r>
            <a:r>
              <a:rPr lang="en-US" altLang="zh-CN" sz="119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 </a:t>
            </a:r>
            <a:endParaRPr lang="en-US" altLang="zh-CN" sz="119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28600" indent="-228600" defTabSz="913130" eaLnBrk="1" hangingPunct="1">
              <a:lnSpc>
                <a:spcPts val="1400"/>
              </a:lnSpc>
              <a:buFont typeface="+mj-ea"/>
              <a:buAutoNum type="circleNumDbPlain"/>
            </a:pPr>
            <a:r>
              <a:rPr lang="zh-CN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多功能无线充电笔记本（</a:t>
            </a:r>
            <a:r>
              <a:rPr lang="en-US" altLang="zh-CN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8000</a:t>
            </a:r>
            <a:r>
              <a:rPr lang="zh-CN" altLang="en-US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毫安</a:t>
            </a:r>
            <a:r>
              <a:rPr lang="en-US" altLang="zh-CN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无线充</a:t>
            </a:r>
            <a:r>
              <a:rPr lang="en-US" altLang="zh-CN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+16G</a:t>
            </a:r>
            <a:r>
              <a:rPr lang="zh-CN" altLang="en-US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优盘</a:t>
            </a:r>
            <a:r>
              <a:rPr lang="en-US" altLang="zh-CN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一托三数据线</a:t>
            </a:r>
            <a:r>
              <a:rPr lang="zh-CN"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sz="119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28600" indent="-228600" defTabSz="913130" eaLnBrk="1" hangingPunct="1">
              <a:lnSpc>
                <a:spcPts val="1400"/>
              </a:lnSpc>
              <a:buFont typeface="+mj-ea"/>
              <a:buAutoNum type="circleNumDbPlain"/>
            </a:pPr>
            <a:r>
              <a:rPr lang="zh-CN" sz="119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金属烤漆笔</a:t>
            </a:r>
            <a:endParaRPr lang="zh-CN" altLang="en-US" sz="119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defTabSz="913130" eaLnBrk="1" hangingPunct="1">
              <a:lnSpc>
                <a:spcPts val="1400"/>
              </a:lnSpc>
              <a:buFont typeface="+mj-ea"/>
              <a:buNone/>
            </a:pPr>
            <a:endParaRPr lang="zh-CN" altLang="en-US" sz="119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defTabSz="913130" eaLnBrk="1" hangingPunct="1">
              <a:lnSpc>
                <a:spcPts val="1400"/>
              </a:lnSpc>
              <a:buFont typeface="+mj-ea"/>
              <a:buNone/>
            </a:pPr>
            <a:r>
              <a:rPr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产品颜色：爱马仕橙色</a:t>
            </a:r>
            <a:endParaRPr sz="119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defTabSz="913130" eaLnBrk="1" hangingPunct="1">
              <a:lnSpc>
                <a:spcPts val="1400"/>
              </a:lnSpc>
              <a:buFont typeface="+mj-ea"/>
              <a:buNone/>
            </a:pPr>
            <a:r>
              <a:rPr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包装盒尺寸： 278*256*45MM</a:t>
            </a:r>
            <a:endParaRPr sz="119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l" eaLnBrk="1" hangingPunct="1">
              <a:lnSpc>
                <a:spcPct val="106000"/>
              </a:lnSpc>
              <a:buFont typeface="+mj-ea"/>
              <a:buNone/>
              <a:defRPr/>
            </a:pPr>
            <a:r>
              <a:rPr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手提袋尺寸： 271*307*55MM</a:t>
            </a:r>
            <a:endParaRPr sz="119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defTabSz="1228725">
              <a:lnSpc>
                <a:spcPct val="150000"/>
              </a:lnSpc>
              <a:defRPr/>
            </a:pPr>
            <a:r>
              <a:rPr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装箱规格：每箱30套/箱     </a:t>
            </a:r>
            <a:endParaRPr sz="119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 defTabSz="913130">
              <a:lnSpc>
                <a:spcPts val="1400"/>
              </a:lnSpc>
              <a:buClrTx/>
              <a:buSzTx/>
            </a:pPr>
            <a:r>
              <a:rPr sz="1190" dirty="0">
                <a:solidFill>
                  <a:schemeClr val="bg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装箱重量：约37kg          </a:t>
            </a:r>
            <a:endParaRPr sz="119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 defTabSz="913130">
              <a:lnSpc>
                <a:spcPts val="1400"/>
              </a:lnSpc>
              <a:buClrTx/>
              <a:buSzTx/>
            </a:pPr>
            <a:endParaRPr lang="en-US" altLang="zh-CN" sz="119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lvl="0" algn="l" defTabSz="913130">
              <a:lnSpc>
                <a:spcPts val="1400"/>
              </a:lnSpc>
              <a:buClrTx/>
              <a:buSzTx/>
            </a:pPr>
            <a:endParaRPr lang="en-US" altLang="zh-CN" sz="119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7404905" y="2923540"/>
            <a:ext cx="265732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D:\1 杂-待分类\2021年10月\ppt图片\橙色-电源笔记本+笔三件套 拷贝1.jpg橙色-电源笔记本+笔三件套 拷贝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9872" y="413506"/>
            <a:ext cx="6496655" cy="616025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402" y="3781123"/>
            <a:ext cx="1288899" cy="104926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144503" y="3781123"/>
            <a:ext cx="1065137" cy="104926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81497" y="3781123"/>
            <a:ext cx="1304774" cy="1058333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7781290" y="5688330"/>
            <a:ext cx="190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187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零售价：</a:t>
            </a:r>
            <a:r>
              <a:rPr lang="en-US" altLang="zh-CN">
                <a:solidFill>
                  <a:schemeClr val="tx1"/>
                </a:solidFill>
              </a:rPr>
              <a:t>316</a:t>
            </a:r>
            <a:r>
              <a:rPr lang="zh-CN" altLang="en-US">
                <a:solidFill>
                  <a:schemeClr val="tx1"/>
                </a:solidFill>
              </a:rPr>
              <a:t>元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" name="图片 1" descr="详情图水印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 rot="20880000">
            <a:off x="7741920" y="5826760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四件套蓝色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955" y="1107440"/>
            <a:ext cx="5048885" cy="50488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881495" y="2073275"/>
            <a:ext cx="4121150" cy="25393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76860" lvl="0" indent="-27686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Wingdings" panose="05000000000000000000" charset="0"/>
              <a:buChar char="ü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名称：</a:t>
            </a:r>
            <a:r>
              <a:rPr 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锌合金保温杯</a:t>
            </a: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+A5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桥扣本</a:t>
            </a: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旋转</a:t>
            </a: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U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盘</a:t>
            </a: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+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数显充电宝</a:t>
            </a:r>
            <a:endParaRPr lang="zh-CN" sz="12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76860" lvl="0" indent="-27686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Wingdings" panose="05000000000000000000" charset="0"/>
              <a:buChar char="ü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（米黄色盒袋）</a:t>
            </a:r>
            <a:endParaRPr lang="zh-CN" altLang="en-US" sz="12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76860" lvl="0" indent="-27686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Wingdings" panose="05000000000000000000" charset="0"/>
              <a:buChar char="ü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颜色：红/黑/蓝</a:t>
            </a: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</a:t>
            </a: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银</a:t>
            </a:r>
            <a:endParaRPr lang="zh-CN" altLang="en-US" sz="12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76860" lvl="0" indent="-27686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Wingdings" panose="05000000000000000000" charset="0"/>
              <a:buChar char="ü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单价：￥</a:t>
            </a: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138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endParaRPr lang="zh-CN" altLang="en-US" sz="12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76860" lvl="0" indent="-27686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Wingdings" panose="05000000000000000000" charset="0"/>
              <a:buChar char="ü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优惠价：</a:t>
            </a: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220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元</a:t>
            </a:r>
            <a:endParaRPr lang="zh-CN" altLang="en-US" sz="12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276860" lvl="0" indent="-276860" algn="l" fontAlgn="ctr">
              <a:lnSpc>
                <a:spcPct val="130000"/>
              </a:lnSpc>
              <a:spcBef>
                <a:spcPts val="1200"/>
              </a:spcBef>
              <a:spcAft>
                <a:spcPts val="0"/>
              </a:spcAft>
              <a:buSzPct val="90000"/>
              <a:buFont typeface="Wingdings" panose="05000000000000000000" charset="0"/>
              <a:buChar char="ü"/>
            </a:pP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箱规：54.5*42*45.5</a:t>
            </a: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CM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</a:t>
            </a: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套</a:t>
            </a:r>
            <a:r>
              <a:rPr lang="en-US" altLang="zh-CN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200" spc="16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箱）</a:t>
            </a:r>
            <a:endParaRPr lang="zh-CN" altLang="en-US" sz="1200" spc="16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7446010" y="5704205"/>
            <a:ext cx="190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221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零售价：</a:t>
            </a:r>
            <a:r>
              <a:rPr lang="en-US" altLang="zh-CN">
                <a:solidFill>
                  <a:schemeClr val="tx1"/>
                </a:solidFill>
              </a:rPr>
              <a:t>299</a:t>
            </a:r>
            <a:r>
              <a:rPr lang="zh-CN" altLang="en-US">
                <a:solidFill>
                  <a:schemeClr val="tx1"/>
                </a:solidFill>
              </a:rPr>
              <a:t>元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2" name="图片 1" descr="详情图水印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 rot="20880000">
            <a:off x="7406640" y="5842635"/>
            <a:ext cx="1422400" cy="36322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胡司令/AppData/Local/Temp/picturecompress_20220209172132/output_31.jpgoutput_3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5820" y="0"/>
            <a:ext cx="6858000" cy="6858000"/>
          </a:xfrm>
          <a:prstGeom prst="rect">
            <a:avLst/>
          </a:prstGeom>
        </p:spPr>
      </p:pic>
      <p:sp>
        <p:nvSpPr>
          <p:cNvPr id="2051" name="TextBox 3"/>
          <p:cNvSpPr txBox="1"/>
          <p:nvPr/>
        </p:nvSpPr>
        <p:spPr>
          <a:xfrm>
            <a:off x="7536180" y="303531"/>
            <a:ext cx="2269067" cy="80137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>
            <a:spAutoFit/>
          </a:bodyPr>
          <a:lstStyle/>
          <a:p>
            <a:pPr defTabSz="913130">
              <a:lnSpc>
                <a:spcPct val="150000"/>
              </a:lnSpc>
            </a:pPr>
            <a:r>
              <a:rPr lang="en-US" altLang="zh-CN" sz="1735" b="1" dirty="0">
                <a:solidFill>
                  <a:srgbClr val="EA5504"/>
                </a:solidFill>
                <a:latin typeface="微软雅黑" panose="020B0503020204020204" charset="-122"/>
                <a:ea typeface="微软雅黑" panose="020B0503020204020204" charset="-122"/>
              </a:rPr>
              <a:t>RCW-20</a:t>
            </a:r>
            <a:endParaRPr lang="en-US" altLang="zh-CN" sz="1735" b="1" dirty="0">
              <a:solidFill>
                <a:srgbClr val="EA5504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>
              <a:lnSpc>
                <a:spcPct val="150000"/>
              </a:lnSpc>
            </a:pPr>
            <a:r>
              <a:rPr lang="zh-CN" altLang="en-US" sz="1335" dirty="0">
                <a:solidFill>
                  <a:srgbClr val="EA5504"/>
                </a:solidFill>
                <a:latin typeface="微软雅黑" panose="020B0503020204020204" charset="-122"/>
                <a:ea typeface="微软雅黑" panose="020B0503020204020204" charset="-122"/>
              </a:rPr>
              <a:t>威锋三合一磁吸无线充</a:t>
            </a:r>
            <a:endParaRPr lang="zh-CN" altLang="en-US" sz="1335" dirty="0">
              <a:solidFill>
                <a:srgbClr val="EA550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52" name="TextBox 6"/>
          <p:cNvSpPr txBox="1"/>
          <p:nvPr/>
        </p:nvSpPr>
        <p:spPr>
          <a:xfrm>
            <a:off x="7631853" y="1125220"/>
            <a:ext cx="3551767" cy="2071370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>
            <a:spAutoFit/>
          </a:bodyPr>
          <a:lstStyle/>
          <a:p>
            <a:pPr defTabSz="913130" eaLnBrk="1" hangingPunct="1">
              <a:lnSpc>
                <a:spcPts val="14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产品型号：</a:t>
            </a:r>
            <a:r>
              <a:rPr lang="en-US" alt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RCW-20</a:t>
            </a:r>
            <a:endParaRPr lang="en-US" altLang="zh-CN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 eaLnBrk="1" hangingPunct="1">
              <a:lnSpc>
                <a:spcPts val="14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产品颜色：白色</a:t>
            </a:r>
            <a:endParaRPr lang="en-US" altLang="zh-CN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 eaLnBrk="1" hangingPunct="1">
              <a:lnSpc>
                <a:spcPts val="14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输入电压：5V/2A  9V/2A  12V/1.5A</a:t>
            </a:r>
            <a:endParaRPr lang="zh-CN" altLang="en-US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 eaLnBrk="1" hangingPunct="1">
              <a:lnSpc>
                <a:spcPts val="14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手机输出：5W/7.5W/10W/15W</a:t>
            </a:r>
            <a:endParaRPr lang="zh-CN" altLang="en-US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 eaLnBrk="1" hangingPunct="1">
              <a:lnSpc>
                <a:spcPts val="14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耳机输出：5W（max）</a:t>
            </a:r>
            <a:endParaRPr lang="zh-CN" altLang="en-US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 eaLnBrk="1" hangingPunct="1">
              <a:lnSpc>
                <a:spcPts val="14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手表输出：2.5W（max）</a:t>
            </a:r>
            <a:endParaRPr lang="zh-CN" altLang="en-US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 eaLnBrk="1" hangingPunct="1">
              <a:lnSpc>
                <a:spcPts val="14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输入端口：USB-C</a:t>
            </a:r>
            <a:endParaRPr lang="zh-CN" altLang="en-US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 eaLnBrk="1" hangingPunct="1">
              <a:lnSpc>
                <a:spcPts val="14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充电效率：≥73% </a:t>
            </a:r>
            <a:endParaRPr lang="zh-CN" altLang="en-US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 eaLnBrk="1" hangingPunct="1">
              <a:lnSpc>
                <a:spcPts val="14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产品尺寸：175*90*115mm </a:t>
            </a:r>
            <a:endParaRPr lang="zh-CN" altLang="en-US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 eaLnBrk="1" hangingPunct="1">
              <a:lnSpc>
                <a:spcPts val="1400"/>
              </a:lnSpc>
            </a:pP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产品净重：</a:t>
            </a:r>
            <a:r>
              <a:rPr lang="en-US" alt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195</a:t>
            </a: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±</a:t>
            </a:r>
            <a:r>
              <a:rPr lang="en-US" altLang="zh-CN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g</a:t>
            </a:r>
            <a:endParaRPr lang="zh-CN" altLang="en-US"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defTabSz="913130">
              <a:lnSpc>
                <a:spcPct val="100000"/>
              </a:lnSpc>
            </a:pPr>
            <a:endParaRPr lang="zh-CN" altLang="en-US" sz="1200" b="1" dirty="0">
              <a:solidFill>
                <a:srgbClr val="EA550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55" name="TextBox 12"/>
          <p:cNvSpPr txBox="1"/>
          <p:nvPr/>
        </p:nvSpPr>
        <p:spPr>
          <a:xfrm>
            <a:off x="7474184" y="3103300"/>
            <a:ext cx="4082415" cy="808990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l" defTabSz="913130" eaLnBrk="1" hangingPunct="1">
              <a:lnSpc>
                <a:spcPts val="1400"/>
              </a:lnSpc>
            </a:pPr>
            <a:r>
              <a:rPr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1、三合一磁吸无线充电支架，解决手机手表耳机同时充电</a:t>
            </a:r>
            <a:endParaRPr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defTabSz="913130" eaLnBrk="1" hangingPunct="1">
              <a:lnSpc>
                <a:spcPts val="1400"/>
              </a:lnSpc>
            </a:pPr>
            <a:r>
              <a:rPr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2、专业聚磁环 卡哒一秒吸</a:t>
            </a:r>
            <a:endParaRPr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defTabSz="913130" eaLnBrk="1" hangingPunct="1">
              <a:lnSpc>
                <a:spcPts val="1400"/>
              </a:lnSpc>
            </a:pPr>
            <a:r>
              <a:rPr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3、随放即充，支持多台设备同时充电</a:t>
            </a:r>
            <a:endParaRPr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defTabSz="913130" eaLnBrk="1" hangingPunct="1">
              <a:lnSpc>
                <a:spcPts val="1400"/>
              </a:lnSpc>
            </a:pPr>
            <a:r>
              <a:rPr sz="1200" dirty="0">
                <a:solidFill>
                  <a:srgbClr val="7F7F7F"/>
                </a:solidFill>
                <a:latin typeface="微软雅黑" panose="020B0503020204020204" charset="-122"/>
                <a:ea typeface="微软雅黑" panose="020B0503020204020204" charset="-122"/>
              </a:rPr>
              <a:t>4、横竖屏切换，即是充电器也是支架，充电看剧两不误</a:t>
            </a:r>
            <a:endParaRPr sz="1200" dirty="0">
              <a:solidFill>
                <a:srgbClr val="7F7F7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284672" y="4116070"/>
            <a:ext cx="1150617" cy="1164157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15" name="矩形 14"/>
          <p:cNvSpPr/>
          <p:nvPr/>
        </p:nvSpPr>
        <p:spPr>
          <a:xfrm>
            <a:off x="8854092" y="4131433"/>
            <a:ext cx="1150617" cy="1164157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16" name="矩形 15"/>
          <p:cNvSpPr/>
          <p:nvPr/>
        </p:nvSpPr>
        <p:spPr>
          <a:xfrm>
            <a:off x="7446260" y="4129617"/>
            <a:ext cx="1150617" cy="1164157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"/>
          </a:p>
        </p:txBody>
      </p:sp>
      <p:sp>
        <p:nvSpPr>
          <p:cNvPr id="2" name="矩形 1"/>
          <p:cNvSpPr/>
          <p:nvPr/>
        </p:nvSpPr>
        <p:spPr>
          <a:xfrm>
            <a:off x="10852873" y="2500643"/>
            <a:ext cx="92964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ctr" eaLnBrk="1" hangingPunct="1"/>
            <a:r>
              <a:rPr lang="zh-CN" altLang="en-US" sz="2000" dirty="0">
                <a:solidFill>
                  <a:srgbClr val="FFFF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爆款</a:t>
            </a:r>
            <a:endParaRPr lang="zh-CN" altLang="en-US" sz="2000" dirty="0">
              <a:solidFill>
                <a:srgbClr val="FFFFCC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9" name="图片 8" descr="未标题-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31800" y="292947"/>
            <a:ext cx="2148572" cy="240000"/>
          </a:xfrm>
          <a:prstGeom prst="rect">
            <a:avLst/>
          </a:prstGeom>
        </p:spPr>
      </p:pic>
      <p:pic>
        <p:nvPicPr>
          <p:cNvPr id="5" name="图片 4" descr="图片2的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327" y="255693"/>
            <a:ext cx="773007" cy="408093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7446010" y="5704205"/>
            <a:ext cx="190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210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零售价：</a:t>
            </a:r>
            <a:r>
              <a:rPr lang="en-US" altLang="zh-CN">
                <a:solidFill>
                  <a:schemeClr val="tx1"/>
                </a:solidFill>
              </a:rPr>
              <a:t>298</a:t>
            </a:r>
            <a:r>
              <a:rPr lang="zh-CN" altLang="en-US">
                <a:solidFill>
                  <a:schemeClr val="tx1"/>
                </a:solidFill>
              </a:rPr>
              <a:t>元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4" name="图片 3" descr="详情图水印1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 rot="20880000">
            <a:off x="7406640" y="5842635"/>
            <a:ext cx="1422400" cy="363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/>
    </mc:Choice>
    <mc:Fallback>
      <p:transition spd="slow" advTm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Заголовок 1"/>
          <p:cNvSpPr txBox="1"/>
          <p:nvPr/>
        </p:nvSpPr>
        <p:spPr>
          <a:xfrm>
            <a:off x="1249296" y="488417"/>
            <a:ext cx="9693408" cy="68435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>
              <a:lnSpc>
                <a:spcPct val="90000"/>
              </a:lnSpc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金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柿事如意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提梁壶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5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头套装（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壶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杯）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黑竹盘</a:t>
            </a:r>
            <a:endParaRPr lang="zh-CN" altLang="en-US" sz="2000" b="1" dirty="0">
              <a:solidFill>
                <a:srgbClr val="987D5D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221" name="矩形 43"/>
          <p:cNvSpPr/>
          <p:nvPr/>
        </p:nvSpPr>
        <p:spPr>
          <a:xfrm flipH="1">
            <a:off x="8852535" y="4163695"/>
            <a:ext cx="2701925" cy="131889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类别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茶具套装</a:t>
            </a:r>
            <a:endParaRPr lang="en-US" altLang="zh-CN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包装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礼盒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配套：</a:t>
            </a:r>
            <a:endParaRPr lang="en-US" altLang="zh-CN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4000"/>
              </a:lnSpc>
            </a:pPr>
            <a:r>
              <a:rPr lang="zh-CN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品茗杯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*4  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茶壶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*1 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茶盘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*1</a:t>
            </a:r>
            <a:endParaRPr lang="en-US" altLang="zh-CN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14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颜色：</a:t>
            </a:r>
            <a:r>
              <a:rPr lang="en-US" altLang="zh-CN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款 橙</a:t>
            </a:r>
            <a:endParaRPr lang="zh-CN" altLang="en-US" sz="14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223" name="Picture 3" descr="C:\Users\Administrator\Desktop\O1CN01jXDRpH1cTlMUYtuMd_!!2904263602.jpgO1CN01jXDRpH1cTlMUYtuMd_!!290426360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/>
          <a:stretch>
            <a:fillRect/>
          </a:stretch>
        </p:blipFill>
        <p:spPr>
          <a:xfrm>
            <a:off x="1259382" y="1672719"/>
            <a:ext cx="4816448" cy="48164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4" name="Picture 4" descr="C:\Users\Administrator\Desktop\O1CN016igr6Z1cTlMkgbEPA_!!2904263602.jpgO1CN016igr6Z1cTlMkgbEPA_!!290426360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6136341" y="1672719"/>
            <a:ext cx="2364282" cy="23657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Picture 5" descr="C:\Users\Administrator\Desktop\O1CN01af1Cmi1cTlMlnAFWT_!!2904263602.jpgO1CN01af1Cmi1cTlMlnAFWT_!!290426360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print"/>
          <a:stretch>
            <a:fillRect/>
          </a:stretch>
        </p:blipFill>
        <p:spPr>
          <a:xfrm>
            <a:off x="6134901" y="4083103"/>
            <a:ext cx="2372925" cy="2371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Picture 6" descr="C:\Users\Administrator\Desktop\O1CN01iukXuX1cTlMhcv9Kt_!!2904263602.jpgO1CN01iukXuX1cTlMhcv9Kt_!!290426360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8561844" y="1799900"/>
            <a:ext cx="2283599" cy="22835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7" name="图片 6" descr="未命名 -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59382" y="1672719"/>
            <a:ext cx="1285155" cy="11569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>
            <p:custDataLst>
              <p:tags r:id="rId10"/>
            </p:custDataLst>
          </p:nvPr>
        </p:nvSpPr>
        <p:spPr>
          <a:xfrm>
            <a:off x="8940165" y="5658485"/>
            <a:ext cx="190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213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零售价：</a:t>
            </a:r>
            <a:r>
              <a:rPr lang="en-US" altLang="zh-CN">
                <a:solidFill>
                  <a:schemeClr val="tx1"/>
                </a:solidFill>
              </a:rPr>
              <a:t>458</a:t>
            </a:r>
            <a:r>
              <a:rPr lang="zh-CN" altLang="en-US">
                <a:solidFill>
                  <a:schemeClr val="tx1"/>
                </a:solidFill>
              </a:rPr>
              <a:t>元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5" name="图片 14" descr="详情图水印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 rot="20880000">
            <a:off x="8900795" y="5796915"/>
            <a:ext cx="1422400" cy="36322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C:\Users\Administrator\Desktop\B205059意怀茶具-测图800×800_08.jpgB205059意怀茶具-测图800×800_08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250271" y="1600526"/>
            <a:ext cx="2362840" cy="2362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2" name="Заголовок 1"/>
          <p:cNvSpPr txBox="1"/>
          <p:nvPr/>
        </p:nvSpPr>
        <p:spPr>
          <a:xfrm>
            <a:off x="2174491" y="632562"/>
            <a:ext cx="9693408" cy="68435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>
              <a:lnSpc>
                <a:spcPct val="90000"/>
              </a:lnSpc>
            </a:pPr>
            <a:r>
              <a:rPr lang="zh-CN" altLang="en-US" sz="3265" b="1" dirty="0">
                <a:latin typeface="微软雅黑" panose="020B0503020204020204" pitchFamily="82" charset="2"/>
                <a:ea typeface="微软雅黑" panose="020B0503020204020204" pitchFamily="82" charset="2"/>
                <a:sym typeface="+mn-ea"/>
              </a:rPr>
              <a:t>意怀小提梁壶茶具套装（带盘）</a:t>
            </a:r>
            <a:r>
              <a:rPr lang="en-US" altLang="zh-CN" sz="3265" b="1" dirty="0">
                <a:latin typeface="微软雅黑" panose="020B0503020204020204" pitchFamily="82" charset="2"/>
                <a:ea typeface="微软雅黑" panose="020B0503020204020204" pitchFamily="82" charset="2"/>
                <a:sym typeface="+mn-ea"/>
              </a:rPr>
              <a:t>-7</a:t>
            </a:r>
            <a:r>
              <a:rPr lang="zh-CN" altLang="en-US" sz="3265" b="1" dirty="0">
                <a:latin typeface="微软雅黑" panose="020B0503020204020204" pitchFamily="82" charset="2"/>
                <a:ea typeface="微软雅黑" panose="020B0503020204020204" pitchFamily="82" charset="2"/>
                <a:sym typeface="+mn-ea"/>
              </a:rPr>
              <a:t>入</a:t>
            </a:r>
            <a:endParaRPr lang="zh-CN" altLang="en-US" sz="3265" b="1" dirty="0">
              <a:solidFill>
                <a:srgbClr val="987D5D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</p:txBody>
      </p:sp>
      <p:sp>
        <p:nvSpPr>
          <p:cNvPr id="40963" name="Подзаголовок 2"/>
          <p:cNvSpPr txBox="1"/>
          <p:nvPr/>
        </p:nvSpPr>
        <p:spPr>
          <a:xfrm>
            <a:off x="1249296" y="292474"/>
            <a:ext cx="9693408" cy="340018"/>
          </a:xfrm>
          <a:prstGeom prst="rect">
            <a:avLst/>
          </a:prstGeom>
          <a:noFill/>
          <a:ln w="9525">
            <a:noFill/>
          </a:ln>
        </p:spPr>
        <p:txBody>
          <a:bodyPr lIns="82987" tIns="41493" rIns="82987" bIns="41493" anchor="ctr" anchorCtr="0"/>
          <a:lstStyle/>
          <a:p>
            <a:pPr algn="ctr">
              <a:lnSpc>
                <a:spcPts val="1800"/>
              </a:lnSpc>
              <a:spcBef>
                <a:spcPts val="1200"/>
              </a:spcBef>
            </a:pPr>
            <a:r>
              <a:rPr lang="en-US" altLang="zh-CN" sz="1450" i="1" baseline="0" dirty="0">
                <a:solidFill>
                  <a:schemeClr val="bg1"/>
                </a:solidFill>
                <a:latin typeface="Poppins SemiBold" pitchFamily="2" charset="0"/>
                <a:ea typeface="宋体" panose="02010600030101010101" pitchFamily="2" charset="-122"/>
              </a:rPr>
              <a:t>#</a:t>
            </a:r>
            <a:r>
              <a:rPr lang="en-US" altLang="zh-CN" sz="1450" i="1" baseline="0" dirty="0">
                <a:solidFill>
                  <a:schemeClr val="bg1"/>
                </a:solidFill>
                <a:latin typeface="FontAwesome" pitchFamily="2" charset="0"/>
                <a:ea typeface="宋体" panose="02010600030101010101" pitchFamily="2" charset="-122"/>
              </a:rPr>
              <a:t> </a:t>
            </a:r>
            <a:r>
              <a:rPr lang="en-US" altLang="zh-CN" sz="1450" i="1" dirty="0">
                <a:solidFill>
                  <a:schemeClr val="bg1"/>
                </a:solidFill>
                <a:latin typeface="Adobe Caslon Pro" panose="0205050205050A020403" pitchFamily="18" charset="0"/>
                <a:ea typeface="宋体" panose="02010600030101010101" pitchFamily="2" charset="-122"/>
              </a:rPr>
              <a:t>Product display</a:t>
            </a:r>
            <a:endParaRPr lang="ru-RU" altLang="zh-CN" sz="1450" i="1" baseline="0" dirty="0">
              <a:solidFill>
                <a:schemeClr val="bg1"/>
              </a:solidFill>
              <a:latin typeface="Linux Libertine" pitchFamily="2" charset="0"/>
              <a:ea typeface="Linux Libertine" pitchFamily="2" charset="0"/>
            </a:endParaRPr>
          </a:p>
        </p:txBody>
      </p:sp>
      <p:sp>
        <p:nvSpPr>
          <p:cNvPr id="40967" name="矩形 43"/>
          <p:cNvSpPr/>
          <p:nvPr/>
        </p:nvSpPr>
        <p:spPr>
          <a:xfrm flipH="1">
            <a:off x="8379268" y="3963809"/>
            <a:ext cx="2090537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zh-CN" altLang="en-US" sz="1635" dirty="0">
                <a:solidFill>
                  <a:schemeClr val="tx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类别</a:t>
            </a:r>
            <a:r>
              <a:rPr lang="en-US" altLang="zh-CN" sz="1635" dirty="0">
                <a:solidFill>
                  <a:schemeClr val="tx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: </a:t>
            </a:r>
            <a:r>
              <a:rPr lang="zh-CN" altLang="en-US" sz="1635" dirty="0">
                <a:solidFill>
                  <a:schemeClr val="tx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茶具套装</a:t>
            </a:r>
            <a:endParaRPr lang="en-US" altLang="zh-CN" sz="1635" dirty="0">
              <a:solidFill>
                <a:schemeClr val="tx1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  <a:p>
            <a:pPr>
              <a:lnSpc>
                <a:spcPct val="114000"/>
              </a:lnSpc>
            </a:pPr>
            <a:r>
              <a:rPr lang="zh-CN" altLang="en-US" sz="1635" dirty="0">
                <a:solidFill>
                  <a:schemeClr val="tx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包装</a:t>
            </a:r>
            <a:r>
              <a:rPr lang="en-US" altLang="zh-CN" sz="1635" dirty="0">
                <a:solidFill>
                  <a:schemeClr val="tx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: </a:t>
            </a:r>
            <a:r>
              <a:rPr lang="zh-CN" altLang="en-US" sz="1635" dirty="0">
                <a:solidFill>
                  <a:schemeClr val="tx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礼盒</a:t>
            </a:r>
            <a:endParaRPr lang="zh-CN" altLang="en-US" sz="1635" dirty="0">
              <a:solidFill>
                <a:schemeClr val="tx1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  <a:p>
            <a:pPr>
              <a:lnSpc>
                <a:spcPct val="114000"/>
              </a:lnSpc>
            </a:pPr>
            <a:r>
              <a:rPr lang="zh-CN" altLang="en-US" sz="1635" dirty="0">
                <a:solidFill>
                  <a:schemeClr val="tx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配套：茶壶</a:t>
            </a:r>
            <a:r>
              <a:rPr lang="en-US" altLang="zh-CN" sz="1635" dirty="0">
                <a:solidFill>
                  <a:schemeClr val="tx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X1 </a:t>
            </a:r>
            <a:r>
              <a:rPr lang="zh-CN" altLang="zh-CN" sz="1635" dirty="0">
                <a:solidFill>
                  <a:schemeClr val="tx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品茗杯</a:t>
            </a:r>
            <a:r>
              <a:rPr lang="en-US" altLang="zh-CN" sz="1635" dirty="0">
                <a:solidFill>
                  <a:schemeClr val="tx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X4  </a:t>
            </a:r>
            <a:r>
              <a:rPr lang="zh-CN" altLang="en-US" sz="1635" dirty="0">
                <a:solidFill>
                  <a:schemeClr val="tx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茶盘</a:t>
            </a:r>
            <a:r>
              <a:rPr lang="en-US" altLang="zh-CN" sz="1635" dirty="0">
                <a:solidFill>
                  <a:schemeClr val="tx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*1   </a:t>
            </a:r>
            <a:r>
              <a:rPr lang="zh-CN" altLang="en-US" sz="1635" dirty="0">
                <a:solidFill>
                  <a:schemeClr val="tx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茶叶罐</a:t>
            </a:r>
            <a:r>
              <a:rPr lang="en-US" altLang="zh-CN" sz="1635" dirty="0">
                <a:solidFill>
                  <a:schemeClr val="tx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*1</a:t>
            </a:r>
            <a:endParaRPr lang="en-US" altLang="zh-CN" sz="1635" dirty="0">
              <a:solidFill>
                <a:schemeClr val="tx1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  <a:p>
            <a:pPr>
              <a:lnSpc>
                <a:spcPct val="114000"/>
              </a:lnSpc>
            </a:pPr>
            <a:r>
              <a:rPr lang="zh-CN" altLang="en-US" sz="1635" dirty="0">
                <a:solidFill>
                  <a:schemeClr val="tx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颜色：</a:t>
            </a:r>
            <a:r>
              <a:rPr lang="en-US" altLang="zh-CN" sz="1635" dirty="0">
                <a:solidFill>
                  <a:schemeClr val="tx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1</a:t>
            </a:r>
            <a:r>
              <a:rPr lang="zh-CN" altLang="en-US" sz="1635" dirty="0">
                <a:solidFill>
                  <a:schemeClr val="tx1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款</a:t>
            </a:r>
            <a:endParaRPr lang="zh-CN" altLang="en-US" sz="1635" dirty="0">
              <a:solidFill>
                <a:schemeClr val="tx1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</p:txBody>
      </p:sp>
      <p:pic>
        <p:nvPicPr>
          <p:cNvPr id="40970" name="Picture 5" descr="C:\Users\Administrator\Desktop\B205059意怀茶具-白底透明+素材_11.jpgB205059意怀茶具-白底透明+素材_1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41504" y="4046711"/>
            <a:ext cx="2371485" cy="2371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71" name="Picture 3" descr="C:\Users\Administrator\Desktop\B205059意怀茶具-测图800×800_10.jpgB205059意怀茶具-测图800×800_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46845" y="1600953"/>
            <a:ext cx="2272073" cy="22706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7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0370" y="1600632"/>
            <a:ext cx="4603217" cy="45974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8316595" y="5870575"/>
            <a:ext cx="1905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杰礼价：</a:t>
            </a:r>
            <a:r>
              <a:rPr lang="en-US" altLang="zh-CN" b="1">
                <a:solidFill>
                  <a:srgbClr val="FF0000"/>
                </a:solidFill>
              </a:rPr>
              <a:t>187</a:t>
            </a:r>
            <a:r>
              <a:rPr lang="zh-CN" altLang="en-US" b="1">
                <a:solidFill>
                  <a:srgbClr val="FF0000"/>
                </a:solidFill>
              </a:rPr>
              <a:t>元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>
                <a:solidFill>
                  <a:schemeClr val="tx1"/>
                </a:solidFill>
              </a:rPr>
              <a:t>零售价：</a:t>
            </a:r>
            <a:r>
              <a:rPr lang="en-US" altLang="zh-CN">
                <a:solidFill>
                  <a:schemeClr val="tx1"/>
                </a:solidFill>
              </a:rPr>
              <a:t>398</a:t>
            </a:r>
            <a:r>
              <a:rPr lang="zh-CN" altLang="en-US">
                <a:solidFill>
                  <a:schemeClr val="tx1"/>
                </a:solidFill>
              </a:rPr>
              <a:t>元</a:t>
            </a:r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5" name="图片 14" descr="详情图水印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rot="20880000">
            <a:off x="8277225" y="6009005"/>
            <a:ext cx="1422400" cy="363220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UNIT_PLACING_PICTURE_USER_VIEWPORT" val="{&quot;height&quot;:695,&quot;width&quot;:2722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1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.xml><?xml version="1.0" encoding="utf-8"?>
<p:tagLst xmlns:p="http://schemas.openxmlformats.org/presentationml/2006/main">
  <p:tag name="REFSHAPE" val="209880580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17.xml><?xml version="1.0" encoding="utf-8"?>
<p:tagLst xmlns:p="http://schemas.openxmlformats.org/presentationml/2006/main">
  <p:tag name="REFSHAPE" val="209880580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2.xml><?xml version="1.0" encoding="utf-8"?>
<p:tagLst xmlns:p="http://schemas.openxmlformats.org/presentationml/2006/main">
  <p:tag name="ISLIDE.ICON" val="#106642;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diagram"/>
  <p:tag name="KSO_WM_TEMPLATE_INDEX" val="20200325"/>
  <p:tag name="KSO_WM_SPECIAL_SOURCE" val="bdnull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26.xml><?xml version="1.0" encoding="utf-8"?>
<p:tagLst xmlns:p="http://schemas.openxmlformats.org/presentationml/2006/main">
  <p:tag name="KSO_WM_UNIT_PLACING_PICTURE_USER_VIEWPORT" val="{&quot;height&quot;:8357.500787401576,&quot;width&quot;:8357.499212598424}"/>
</p:tagLst>
</file>

<file path=ppt/tags/tag27.xml><?xml version="1.0" encoding="utf-8"?>
<p:tagLst xmlns:p="http://schemas.openxmlformats.org/presentationml/2006/main">
  <p:tag name="KSO_WM_UNIT_PLACING_PICTURE_USER_VIEWPORT" val="{&quot;height&quot;:4105,&quot;width&quot;:4107.499212598425}"/>
</p:tagLst>
</file>

<file path=ppt/tags/tag28.xml><?xml version="1.0" encoding="utf-8"?>
<p:tagLst xmlns:p="http://schemas.openxmlformats.org/presentationml/2006/main">
  <p:tag name="KSO_WM_UNIT_PLACING_PICTURE_USER_VIEWPORT" val="{&quot;height&quot;:4117.499212598425,&quot;width&quot;:4117.499212598425}"/>
</p:tagLst>
</file>

<file path=ppt/tags/tag29.xml><?xml version="1.0" encoding="utf-8"?>
<p:tagLst xmlns:p="http://schemas.openxmlformats.org/presentationml/2006/main">
  <p:tag name="KSO_WM_UNIT_PLACING_PICTURE_USER_VIEWPORT" val="{&quot;height&quot;:3962.499212598425,&quot;width&quot;:396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4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5.xml><?xml version="1.0" encoding="utf-8"?>
<p:tagLst xmlns:p="http://schemas.openxmlformats.org/presentationml/2006/main">
  <p:tag name="KSO_WM_SPECIAL_SOURCE" val="bdnull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56.xml><?xml version="1.0" encoding="utf-8"?>
<p:tagLst xmlns:p="http://schemas.openxmlformats.org/presentationml/2006/main"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SPECIAL_SOURCE" val="bdnull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6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74.xml><?xml version="1.0" encoding="utf-8"?>
<p:tagLst xmlns:p="http://schemas.openxmlformats.org/presentationml/2006/main">
  <p:tag name="KSO_WM_UNIT_PLACING_PICTURE_USER_VIEWPORT" val="{&quot;height&quot;:10965,&quot;width&quot;:19500}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78.xml><?xml version="1.0" encoding="utf-8"?>
<p:tagLst xmlns:p="http://schemas.openxmlformats.org/presentationml/2006/main">
  <p:tag name="KSO_WM_UNIT_PLACING_PICTURE_USER_VIEWPORT" val="{&quot;height&quot;:10965,&quot;width&quot;:19500}"/>
</p:tagLst>
</file>

<file path=ppt/tags/tag79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81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82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83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UNIT_PLACING_PICTURE_USER_VIEWPORT" val="{&quot;height&quot;:695,&quot;width&quot;:2722}"/>
  <p:tag name="KSO_WM_BEAUTIFY_FLAG" val=""/>
</p:tagLst>
</file>

<file path=ppt/tags/tag86.xml><?xml version="1.0" encoding="utf-8"?>
<p:tagLst xmlns:p="http://schemas.openxmlformats.org/presentationml/2006/main">
  <p:tag name="ISLIDE.ICON" val="#106642;"/>
</p:tagLst>
</file>

<file path=ppt/tags/tag87.xml><?xml version="1.0" encoding="utf-8"?>
<p:tagLst xmlns:p="http://schemas.openxmlformats.org/presentationml/2006/main">
  <p:tag name="KSO_WPP_MARK_KEY" val="50e33762-b9b9-4a65-b8be-e1147f6f7955"/>
  <p:tag name="COMMONDATA" val="eyJoZGlkIjoiOTYxNzVkZjJjODUyZGYxMjdmZDRiYjk4MGU0NTY2MDgifQ==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4621</Words>
  <Application>WPS 演示</Application>
  <PresentationFormat>宽屏</PresentationFormat>
  <Paragraphs>398</Paragraphs>
  <Slides>27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53" baseType="lpstr">
      <vt:lpstr>Arial</vt:lpstr>
      <vt:lpstr>宋体</vt:lpstr>
      <vt:lpstr>Wingdings</vt:lpstr>
      <vt:lpstr>思源黑体 CN Normal</vt:lpstr>
      <vt:lpstr>思源黑体 CN Medium</vt:lpstr>
      <vt:lpstr>字魂143号-狂傲行书</vt:lpstr>
      <vt:lpstr>思源宋体 CN Heavy</vt:lpstr>
      <vt:lpstr>思源黑体 CN Bold</vt:lpstr>
      <vt:lpstr>汉仪旗黑-70S</vt:lpstr>
      <vt:lpstr>微软雅黑</vt:lpstr>
      <vt:lpstr>微软雅黑 Light</vt:lpstr>
      <vt:lpstr>华文中宋</vt:lpstr>
      <vt:lpstr>Wingdings</vt:lpstr>
      <vt:lpstr>微软雅黑</vt:lpstr>
      <vt:lpstr>Poppins SemiBold</vt:lpstr>
      <vt:lpstr>Carattere</vt:lpstr>
      <vt:lpstr>FontAwesome</vt:lpstr>
      <vt:lpstr>Adobe Caslon Pro</vt:lpstr>
      <vt:lpstr>Linux Libertine</vt:lpstr>
      <vt:lpstr>黑体</vt:lpstr>
      <vt:lpstr>等线</vt:lpstr>
      <vt:lpstr>Arial Unicode MS</vt:lpstr>
      <vt:lpstr>等线 Light</vt:lpstr>
      <vt:lpstr>Calibri</vt:lpstr>
      <vt:lpstr>Malgun Gothic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右耳离人</cp:lastModifiedBy>
  <cp:revision>45</cp:revision>
  <dcterms:created xsi:type="dcterms:W3CDTF">2022-11-30T07:12:00Z</dcterms:created>
  <dcterms:modified xsi:type="dcterms:W3CDTF">2023-07-04T07:14:40Z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CEC2087A45E145FEA86752CA31073097_13</vt:lpwstr>
  </property>
  <property fmtid="{D5CDD505-2E9C-101B-9397-08002B2CF9AE}" pid="3" name="KSOProductBuildVer">
    <vt:lpwstr>2052-11.1.0.14309</vt:lpwstr>
  </property>
</Properties>
</file>