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31" r:id="rId4"/>
    <p:sldId id="330" r:id="rId5"/>
    <p:sldId id="333" r:id="rId6"/>
    <p:sldId id="332" r:id="rId7"/>
    <p:sldId id="325" r:id="rId8"/>
    <p:sldId id="324" r:id="rId9"/>
    <p:sldId id="322" r:id="rId10"/>
    <p:sldId id="323" r:id="rId11"/>
    <p:sldId id="311" r:id="rId12"/>
    <p:sldId id="320" r:id="rId13"/>
    <p:sldId id="319" r:id="rId14"/>
    <p:sldId id="326" r:id="rId15"/>
    <p:sldId id="327" r:id="rId16"/>
    <p:sldId id="312" r:id="rId17"/>
    <p:sldId id="265" r:id="rId18"/>
    <p:sldId id="304" r:id="rId19"/>
    <p:sldId id="317" r:id="rId20"/>
    <p:sldId id="318" r:id="rId21"/>
    <p:sldId id="313" r:id="rId22"/>
    <p:sldId id="314" r:id="rId23"/>
    <p:sldId id="310" r:id="rId24"/>
    <p:sldId id="309" r:id="rId25"/>
    <p:sldId id="307" r:id="rId26"/>
    <p:sldId id="308" r:id="rId27"/>
    <p:sldId id="315" r:id="rId28"/>
    <p:sldId id="336" r:id="rId29"/>
    <p:sldId id="337" r:id="rId30"/>
    <p:sldId id="316" r:id="rId31"/>
    <p:sldId id="305" r:id="rId32"/>
    <p:sldId id="334" r:id="rId33"/>
    <p:sldId id="335" r:id="rId34"/>
    <p:sldId id="306" r:id="rId35"/>
    <p:sldId id="261" r:id="rId36"/>
  </p:sldIdLst>
  <p:sldSz cx="12192000" cy="6858000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2A3F74"/>
    <a:srgbClr val="5577D1"/>
    <a:srgbClr val="F5F7FD"/>
    <a:srgbClr val="ADBEE9"/>
    <a:srgbClr val="ECF0FA"/>
    <a:srgbClr val="DCD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2" d="100"/>
          <a:sy n="62" d="100"/>
        </p:scale>
        <p:origin x="1411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tags" Target="tags/tag66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577" y="-3346"/>
            <a:ext cx="12199153" cy="6864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4DB4-108A-419F-B0CB-14A4A3D4BA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C0A7-65D0-4905-92E8-283A23E96F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4DB4-108A-419F-B0CB-14A4A3D4BA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C0A7-65D0-4905-92E8-283A23E96F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4DB4-108A-419F-B0CB-14A4A3D4BA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C0A7-65D0-4905-92E8-283A23E96F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4DB4-108A-419F-B0CB-14A4A3D4BA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C0A7-65D0-4905-92E8-283A23E96F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4DB4-108A-419F-B0CB-14A4A3D4BA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C0A7-65D0-4905-92E8-283A23E96F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4DB4-108A-419F-B0CB-14A4A3D4BA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C0A7-65D0-4905-92E8-283A23E96F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4DB4-108A-419F-B0CB-14A4A3D4BA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C0A7-65D0-4905-92E8-283A23E96F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4DB4-108A-419F-B0CB-14A4A3D4BA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C0A7-65D0-4905-92E8-283A23E96F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4DB4-108A-419F-B0CB-14A4A3D4BA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C0A7-65D0-4905-92E8-283A23E96F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4DB4-108A-419F-B0CB-14A4A3D4BA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C0A7-65D0-4905-92E8-283A23E96F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E4DB4-108A-419F-B0CB-14A4A3D4BA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C0A7-65D0-4905-92E8-283A23E96F1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F5F7F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169545" y="5687695"/>
            <a:ext cx="4298315" cy="1196975"/>
            <a:chOff x="169376" y="4474558"/>
            <a:chExt cx="5105399" cy="2410006"/>
          </a:xfrm>
        </p:grpSpPr>
        <p:sp>
          <p:nvSpPr>
            <p:cNvPr id="30" name="任意多边形: 形状 50"/>
            <p:cNvSpPr/>
            <p:nvPr/>
          </p:nvSpPr>
          <p:spPr>
            <a:xfrm>
              <a:off x="169376" y="5131557"/>
              <a:ext cx="2790901" cy="1753007"/>
            </a:xfrm>
            <a:custGeom>
              <a:avLst/>
              <a:gdLst>
                <a:gd name="connsiteX0" fmla="*/ 1395451 w 2790901"/>
                <a:gd name="connsiteY0" fmla="*/ 0 h 1753007"/>
                <a:gd name="connsiteX1" fmla="*/ 2790901 w 2790901"/>
                <a:gd name="connsiteY1" fmla="*/ 1753007 h 1753007"/>
                <a:gd name="connsiteX2" fmla="*/ 2286746 w 2790901"/>
                <a:gd name="connsiteY2" fmla="*/ 1753007 h 1753007"/>
                <a:gd name="connsiteX3" fmla="*/ 1395451 w 2790901"/>
                <a:gd name="connsiteY3" fmla="*/ 633335 h 1753007"/>
                <a:gd name="connsiteX4" fmla="*/ 504155 w 2790901"/>
                <a:gd name="connsiteY4" fmla="*/ 1753007 h 1753007"/>
                <a:gd name="connsiteX5" fmla="*/ 0 w 2790901"/>
                <a:gd name="connsiteY5" fmla="*/ 1753007 h 1753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0901" h="1753007">
                  <a:moveTo>
                    <a:pt x="1395451" y="0"/>
                  </a:moveTo>
                  <a:lnTo>
                    <a:pt x="2790901" y="1753007"/>
                  </a:lnTo>
                  <a:lnTo>
                    <a:pt x="2286746" y="1753007"/>
                  </a:lnTo>
                  <a:lnTo>
                    <a:pt x="1395451" y="633335"/>
                  </a:lnTo>
                  <a:lnTo>
                    <a:pt x="504155" y="1753007"/>
                  </a:lnTo>
                  <a:lnTo>
                    <a:pt x="0" y="1753007"/>
                  </a:lnTo>
                  <a:close/>
                </a:path>
              </a:pathLst>
            </a:custGeom>
            <a:solidFill>
              <a:srgbClr val="2A3F7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阿里巴巴普惠体 2.0 55 Regular"/>
                <a:cs typeface="+mn-cs"/>
              </a:endParaRPr>
            </a:p>
          </p:txBody>
        </p:sp>
        <p:sp>
          <p:nvSpPr>
            <p:cNvPr id="31" name="任意多边形: 形状 49"/>
            <p:cNvSpPr/>
            <p:nvPr/>
          </p:nvSpPr>
          <p:spPr>
            <a:xfrm>
              <a:off x="1479957" y="4474558"/>
              <a:ext cx="3794818" cy="2383581"/>
            </a:xfrm>
            <a:custGeom>
              <a:avLst/>
              <a:gdLst>
                <a:gd name="connsiteX0" fmla="*/ 1897409 w 3794818"/>
                <a:gd name="connsiteY0" fmla="*/ 0 h 2383581"/>
                <a:gd name="connsiteX1" fmla="*/ 3794818 w 3794818"/>
                <a:gd name="connsiteY1" fmla="*/ 2383581 h 2383581"/>
                <a:gd name="connsiteX2" fmla="*/ 3175084 w 3794818"/>
                <a:gd name="connsiteY2" fmla="*/ 2383581 h 2383581"/>
                <a:gd name="connsiteX3" fmla="*/ 1897409 w 3794818"/>
                <a:gd name="connsiteY3" fmla="*/ 778529 h 2383581"/>
                <a:gd name="connsiteX4" fmla="*/ 619734 w 3794818"/>
                <a:gd name="connsiteY4" fmla="*/ 2383581 h 2383581"/>
                <a:gd name="connsiteX5" fmla="*/ 0 w 3794818"/>
                <a:gd name="connsiteY5" fmla="*/ 2383581 h 2383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94818" h="2383581">
                  <a:moveTo>
                    <a:pt x="1897409" y="0"/>
                  </a:moveTo>
                  <a:lnTo>
                    <a:pt x="3794818" y="2383581"/>
                  </a:lnTo>
                  <a:lnTo>
                    <a:pt x="3175084" y="2383581"/>
                  </a:lnTo>
                  <a:lnTo>
                    <a:pt x="1897409" y="778529"/>
                  </a:lnTo>
                  <a:lnTo>
                    <a:pt x="619734" y="2383581"/>
                  </a:lnTo>
                  <a:lnTo>
                    <a:pt x="0" y="2383581"/>
                  </a:lnTo>
                  <a:close/>
                </a:path>
              </a:pathLst>
            </a:custGeom>
            <a:solidFill>
              <a:srgbClr val="5577D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阿里巴巴普惠体 2.0 55 Regular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flipV="1">
            <a:off x="7941945" y="-26035"/>
            <a:ext cx="4098925" cy="1317625"/>
            <a:chOff x="169376" y="4474558"/>
            <a:chExt cx="5105399" cy="2410006"/>
          </a:xfrm>
        </p:grpSpPr>
        <p:sp>
          <p:nvSpPr>
            <p:cNvPr id="35" name="任意多边形: 形状 50"/>
            <p:cNvSpPr/>
            <p:nvPr/>
          </p:nvSpPr>
          <p:spPr>
            <a:xfrm>
              <a:off x="169376" y="5131557"/>
              <a:ext cx="2790901" cy="1753007"/>
            </a:xfrm>
            <a:custGeom>
              <a:avLst/>
              <a:gdLst>
                <a:gd name="connsiteX0" fmla="*/ 1395451 w 2790901"/>
                <a:gd name="connsiteY0" fmla="*/ 0 h 1753007"/>
                <a:gd name="connsiteX1" fmla="*/ 2790901 w 2790901"/>
                <a:gd name="connsiteY1" fmla="*/ 1753007 h 1753007"/>
                <a:gd name="connsiteX2" fmla="*/ 2286746 w 2790901"/>
                <a:gd name="connsiteY2" fmla="*/ 1753007 h 1753007"/>
                <a:gd name="connsiteX3" fmla="*/ 1395451 w 2790901"/>
                <a:gd name="connsiteY3" fmla="*/ 633335 h 1753007"/>
                <a:gd name="connsiteX4" fmla="*/ 504155 w 2790901"/>
                <a:gd name="connsiteY4" fmla="*/ 1753007 h 1753007"/>
                <a:gd name="connsiteX5" fmla="*/ 0 w 2790901"/>
                <a:gd name="connsiteY5" fmla="*/ 1753007 h 1753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0901" h="1753007">
                  <a:moveTo>
                    <a:pt x="1395451" y="0"/>
                  </a:moveTo>
                  <a:lnTo>
                    <a:pt x="2790901" y="1753007"/>
                  </a:lnTo>
                  <a:lnTo>
                    <a:pt x="2286746" y="1753007"/>
                  </a:lnTo>
                  <a:lnTo>
                    <a:pt x="1395451" y="633335"/>
                  </a:lnTo>
                  <a:lnTo>
                    <a:pt x="504155" y="1753007"/>
                  </a:lnTo>
                  <a:lnTo>
                    <a:pt x="0" y="1753007"/>
                  </a:lnTo>
                  <a:close/>
                </a:path>
              </a:pathLst>
            </a:custGeom>
            <a:solidFill>
              <a:srgbClr val="5577D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阿里巴巴普惠体 2.0 55 Regular"/>
                <a:cs typeface="+mn-cs"/>
              </a:endParaRPr>
            </a:p>
          </p:txBody>
        </p:sp>
        <p:sp>
          <p:nvSpPr>
            <p:cNvPr id="36" name="任意多边形: 形状 49"/>
            <p:cNvSpPr/>
            <p:nvPr/>
          </p:nvSpPr>
          <p:spPr>
            <a:xfrm>
              <a:off x="1479957" y="4474558"/>
              <a:ext cx="3794818" cy="2383581"/>
            </a:xfrm>
            <a:custGeom>
              <a:avLst/>
              <a:gdLst>
                <a:gd name="connsiteX0" fmla="*/ 1897409 w 3794818"/>
                <a:gd name="connsiteY0" fmla="*/ 0 h 2383581"/>
                <a:gd name="connsiteX1" fmla="*/ 3794818 w 3794818"/>
                <a:gd name="connsiteY1" fmla="*/ 2383581 h 2383581"/>
                <a:gd name="connsiteX2" fmla="*/ 3175084 w 3794818"/>
                <a:gd name="connsiteY2" fmla="*/ 2383581 h 2383581"/>
                <a:gd name="connsiteX3" fmla="*/ 1897409 w 3794818"/>
                <a:gd name="connsiteY3" fmla="*/ 778529 h 2383581"/>
                <a:gd name="connsiteX4" fmla="*/ 619734 w 3794818"/>
                <a:gd name="connsiteY4" fmla="*/ 2383581 h 2383581"/>
                <a:gd name="connsiteX5" fmla="*/ 0 w 3794818"/>
                <a:gd name="connsiteY5" fmla="*/ 2383581 h 2383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94818" h="2383581">
                  <a:moveTo>
                    <a:pt x="1897409" y="0"/>
                  </a:moveTo>
                  <a:lnTo>
                    <a:pt x="3794818" y="2383581"/>
                  </a:lnTo>
                  <a:lnTo>
                    <a:pt x="3175084" y="2383581"/>
                  </a:lnTo>
                  <a:lnTo>
                    <a:pt x="1897409" y="778529"/>
                  </a:lnTo>
                  <a:lnTo>
                    <a:pt x="619734" y="2383581"/>
                  </a:lnTo>
                  <a:lnTo>
                    <a:pt x="0" y="2383581"/>
                  </a:lnTo>
                  <a:close/>
                </a:path>
              </a:pathLst>
            </a:custGeom>
            <a:solidFill>
              <a:srgbClr val="2A3F7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阿里巴巴普惠体 2.0 55 Regular"/>
                <a:cs typeface="+mn-cs"/>
              </a:endParaRPr>
            </a:p>
          </p:txBody>
        </p:sp>
      </p:grpSp>
      <p:sp>
        <p:nvSpPr>
          <p:cNvPr id="46" name="iconfont-11899-5651479"/>
          <p:cNvSpPr/>
          <p:nvPr/>
        </p:nvSpPr>
        <p:spPr>
          <a:xfrm>
            <a:off x="4616484" y="4695021"/>
            <a:ext cx="177400" cy="177329"/>
          </a:xfrm>
          <a:custGeom>
            <a:avLst/>
            <a:gdLst>
              <a:gd name="T0" fmla="*/ 5482 w 10375"/>
              <a:gd name="T1" fmla="*/ 5170 h 10372"/>
              <a:gd name="T2" fmla="*/ 7765 w 10375"/>
              <a:gd name="T3" fmla="*/ 2887 h 10372"/>
              <a:gd name="T4" fmla="*/ 5187 w 10375"/>
              <a:gd name="T5" fmla="*/ 0 h 10372"/>
              <a:gd name="T6" fmla="*/ 2593 w 10375"/>
              <a:gd name="T7" fmla="*/ 2592 h 10372"/>
              <a:gd name="T8" fmla="*/ 2593 w 10375"/>
              <a:gd name="T9" fmla="*/ 2593 h 10372"/>
              <a:gd name="T10" fmla="*/ 5482 w 10375"/>
              <a:gd name="T11" fmla="*/ 5170 h 10372"/>
              <a:gd name="T12" fmla="*/ 5187 w 10375"/>
              <a:gd name="T13" fmla="*/ 5927 h 10372"/>
              <a:gd name="T14" fmla="*/ 0 w 10375"/>
              <a:gd name="T15" fmla="*/ 8891 h 10372"/>
              <a:gd name="T16" fmla="*/ 0 w 10375"/>
              <a:gd name="T17" fmla="*/ 10002 h 10372"/>
              <a:gd name="T18" fmla="*/ 370 w 10375"/>
              <a:gd name="T19" fmla="*/ 10372 h 10372"/>
              <a:gd name="T20" fmla="*/ 10003 w 10375"/>
              <a:gd name="T21" fmla="*/ 10372 h 10372"/>
              <a:gd name="T22" fmla="*/ 10373 w 10375"/>
              <a:gd name="T23" fmla="*/ 10002 h 10372"/>
              <a:gd name="T24" fmla="*/ 10373 w 10375"/>
              <a:gd name="T25" fmla="*/ 8891 h 10372"/>
              <a:gd name="T26" fmla="*/ 5187 w 10375"/>
              <a:gd name="T27" fmla="*/ 5927 h 10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375" h="10372">
                <a:moveTo>
                  <a:pt x="5482" y="5170"/>
                </a:moveTo>
                <a:cubicBezTo>
                  <a:pt x="6671" y="5038"/>
                  <a:pt x="7633" y="4076"/>
                  <a:pt x="7765" y="2887"/>
                </a:cubicBezTo>
                <a:cubicBezTo>
                  <a:pt x="7937" y="1322"/>
                  <a:pt x="6717" y="0"/>
                  <a:pt x="5187" y="0"/>
                </a:cubicBezTo>
                <a:cubicBezTo>
                  <a:pt x="3755" y="0"/>
                  <a:pt x="2593" y="1160"/>
                  <a:pt x="2593" y="2592"/>
                </a:cubicBezTo>
                <a:lnTo>
                  <a:pt x="2593" y="2593"/>
                </a:lnTo>
                <a:cubicBezTo>
                  <a:pt x="2593" y="4123"/>
                  <a:pt x="3917" y="5342"/>
                  <a:pt x="5482" y="5170"/>
                </a:cubicBezTo>
                <a:close/>
                <a:moveTo>
                  <a:pt x="5187" y="5927"/>
                </a:moveTo>
                <a:cubicBezTo>
                  <a:pt x="3456" y="5927"/>
                  <a:pt x="0" y="6919"/>
                  <a:pt x="0" y="8891"/>
                </a:cubicBezTo>
                <a:lnTo>
                  <a:pt x="0" y="10002"/>
                </a:lnTo>
                <a:cubicBezTo>
                  <a:pt x="0" y="10207"/>
                  <a:pt x="166" y="10372"/>
                  <a:pt x="370" y="10372"/>
                </a:cubicBezTo>
                <a:lnTo>
                  <a:pt x="10003" y="10372"/>
                </a:lnTo>
                <a:cubicBezTo>
                  <a:pt x="10208" y="10372"/>
                  <a:pt x="10373" y="10206"/>
                  <a:pt x="10373" y="10002"/>
                </a:cubicBezTo>
                <a:lnTo>
                  <a:pt x="10373" y="8891"/>
                </a:lnTo>
                <a:cubicBezTo>
                  <a:pt x="10375" y="6921"/>
                  <a:pt x="6918" y="5927"/>
                  <a:pt x="5187" y="59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7" name="iconfont-11899-5651479"/>
          <p:cNvSpPr/>
          <p:nvPr/>
        </p:nvSpPr>
        <p:spPr>
          <a:xfrm>
            <a:off x="6562613" y="4695120"/>
            <a:ext cx="177400" cy="177131"/>
          </a:xfrm>
          <a:custGeom>
            <a:avLst/>
            <a:gdLst>
              <a:gd name="connsiteX0" fmla="*/ 169739 w 605522"/>
              <a:gd name="connsiteY0" fmla="*/ 214306 h 604605"/>
              <a:gd name="connsiteX1" fmla="*/ 184976 w 605522"/>
              <a:gd name="connsiteY1" fmla="*/ 216005 h 604605"/>
              <a:gd name="connsiteX2" fmla="*/ 287155 w 605522"/>
              <a:gd name="connsiteY2" fmla="*/ 272658 h 604605"/>
              <a:gd name="connsiteX3" fmla="*/ 302691 w 605522"/>
              <a:gd name="connsiteY3" fmla="*/ 268841 h 604605"/>
              <a:gd name="connsiteX4" fmla="*/ 318346 w 605522"/>
              <a:gd name="connsiteY4" fmla="*/ 272658 h 604605"/>
              <a:gd name="connsiteX5" fmla="*/ 420524 w 605522"/>
              <a:gd name="connsiteY5" fmla="*/ 216005 h 604605"/>
              <a:gd name="connsiteX6" fmla="*/ 447652 w 605522"/>
              <a:gd name="connsiteY6" fmla="*/ 223877 h 604605"/>
              <a:gd name="connsiteX7" fmla="*/ 439884 w 605522"/>
              <a:gd name="connsiteY7" fmla="*/ 250951 h 604605"/>
              <a:gd name="connsiteX8" fmla="*/ 335674 w 605522"/>
              <a:gd name="connsiteY8" fmla="*/ 308677 h 604605"/>
              <a:gd name="connsiteX9" fmla="*/ 302691 w 605522"/>
              <a:gd name="connsiteY9" fmla="*/ 335751 h 604605"/>
              <a:gd name="connsiteX10" fmla="*/ 269826 w 605522"/>
              <a:gd name="connsiteY10" fmla="*/ 308677 h 604605"/>
              <a:gd name="connsiteX11" fmla="*/ 165497 w 605522"/>
              <a:gd name="connsiteY11" fmla="*/ 250951 h 604605"/>
              <a:gd name="connsiteX12" fmla="*/ 157729 w 605522"/>
              <a:gd name="connsiteY12" fmla="*/ 223877 h 604605"/>
              <a:gd name="connsiteX13" fmla="*/ 169739 w 605522"/>
              <a:gd name="connsiteY13" fmla="*/ 214306 h 604605"/>
              <a:gd name="connsiteX14" fmla="*/ 286807 w 605522"/>
              <a:gd name="connsiteY14" fmla="*/ 64195 h 604605"/>
              <a:gd name="connsiteX15" fmla="*/ 190010 w 605522"/>
              <a:gd name="connsiteY15" fmla="*/ 91878 h 604605"/>
              <a:gd name="connsiteX16" fmla="*/ 203036 w 605522"/>
              <a:gd name="connsiteY16" fmla="*/ 114311 h 604605"/>
              <a:gd name="connsiteX17" fmla="*/ 203872 w 605522"/>
              <a:gd name="connsiteY17" fmla="*/ 120754 h 604605"/>
              <a:gd name="connsiteX18" fmla="*/ 200048 w 605522"/>
              <a:gd name="connsiteY18" fmla="*/ 125885 h 604605"/>
              <a:gd name="connsiteX19" fmla="*/ 191564 w 605522"/>
              <a:gd name="connsiteY19" fmla="*/ 125885 h 604605"/>
              <a:gd name="connsiteX20" fmla="*/ 188456 w 605522"/>
              <a:gd name="connsiteY20" fmla="*/ 122782 h 604605"/>
              <a:gd name="connsiteX21" fmla="*/ 175431 w 605522"/>
              <a:gd name="connsiteY21" fmla="*/ 100469 h 604605"/>
              <a:gd name="connsiteX22" fmla="*/ 104207 w 605522"/>
              <a:gd name="connsiteY22" fmla="*/ 169557 h 604605"/>
              <a:gd name="connsiteX23" fmla="*/ 131692 w 605522"/>
              <a:gd name="connsiteY23" fmla="*/ 185307 h 604605"/>
              <a:gd name="connsiteX24" fmla="*/ 137428 w 605522"/>
              <a:gd name="connsiteY24" fmla="*/ 207024 h 604605"/>
              <a:gd name="connsiteX25" fmla="*/ 123686 w 605522"/>
              <a:gd name="connsiteY25" fmla="*/ 215018 h 604605"/>
              <a:gd name="connsiteX26" fmla="*/ 115679 w 605522"/>
              <a:gd name="connsiteY26" fmla="*/ 212871 h 604605"/>
              <a:gd name="connsiteX27" fmla="*/ 88313 w 605522"/>
              <a:gd name="connsiteY27" fmla="*/ 197001 h 604605"/>
              <a:gd name="connsiteX28" fmla="*/ 63815 w 605522"/>
              <a:gd name="connsiteY28" fmla="*/ 294606 h 604605"/>
              <a:gd name="connsiteX29" fmla="*/ 89866 w 605522"/>
              <a:gd name="connsiteY29" fmla="*/ 294487 h 604605"/>
              <a:gd name="connsiteX30" fmla="*/ 98351 w 605522"/>
              <a:gd name="connsiteY30" fmla="*/ 302959 h 604605"/>
              <a:gd name="connsiteX31" fmla="*/ 95841 w 605522"/>
              <a:gd name="connsiteY31" fmla="*/ 308925 h 604605"/>
              <a:gd name="connsiteX32" fmla="*/ 89986 w 605522"/>
              <a:gd name="connsiteY32" fmla="*/ 311311 h 604605"/>
              <a:gd name="connsiteX33" fmla="*/ 63934 w 605522"/>
              <a:gd name="connsiteY33" fmla="*/ 311431 h 604605"/>
              <a:gd name="connsiteX34" fmla="*/ 88313 w 605522"/>
              <a:gd name="connsiteY34" fmla="*/ 407604 h 604605"/>
              <a:gd name="connsiteX35" fmla="*/ 115679 w 605522"/>
              <a:gd name="connsiteY35" fmla="*/ 391734 h 604605"/>
              <a:gd name="connsiteX36" fmla="*/ 137428 w 605522"/>
              <a:gd name="connsiteY36" fmla="*/ 397581 h 604605"/>
              <a:gd name="connsiteX37" fmla="*/ 131692 w 605522"/>
              <a:gd name="connsiteY37" fmla="*/ 419298 h 604605"/>
              <a:gd name="connsiteX38" fmla="*/ 104207 w 605522"/>
              <a:gd name="connsiteY38" fmla="*/ 435048 h 604605"/>
              <a:gd name="connsiteX39" fmla="*/ 176626 w 605522"/>
              <a:gd name="connsiteY39" fmla="*/ 504971 h 604605"/>
              <a:gd name="connsiteX40" fmla="*/ 189532 w 605522"/>
              <a:gd name="connsiteY40" fmla="*/ 482419 h 604605"/>
              <a:gd name="connsiteX41" fmla="*/ 196941 w 605522"/>
              <a:gd name="connsiteY41" fmla="*/ 478243 h 604605"/>
              <a:gd name="connsiteX42" fmla="*/ 201124 w 605522"/>
              <a:gd name="connsiteY42" fmla="*/ 479317 h 604605"/>
              <a:gd name="connsiteX43" fmla="*/ 205067 w 605522"/>
              <a:gd name="connsiteY43" fmla="*/ 484448 h 604605"/>
              <a:gd name="connsiteX44" fmla="*/ 204231 w 605522"/>
              <a:gd name="connsiteY44" fmla="*/ 490772 h 604605"/>
              <a:gd name="connsiteX45" fmla="*/ 191325 w 605522"/>
              <a:gd name="connsiteY45" fmla="*/ 513324 h 604605"/>
              <a:gd name="connsiteX46" fmla="*/ 286807 w 605522"/>
              <a:gd name="connsiteY46" fmla="*/ 540410 h 604605"/>
              <a:gd name="connsiteX47" fmla="*/ 286807 w 605522"/>
              <a:gd name="connsiteY47" fmla="*/ 508789 h 604605"/>
              <a:gd name="connsiteX48" fmla="*/ 302701 w 605522"/>
              <a:gd name="connsiteY48" fmla="*/ 492800 h 604605"/>
              <a:gd name="connsiteX49" fmla="*/ 318715 w 605522"/>
              <a:gd name="connsiteY49" fmla="*/ 508789 h 604605"/>
              <a:gd name="connsiteX50" fmla="*/ 318715 w 605522"/>
              <a:gd name="connsiteY50" fmla="*/ 540410 h 604605"/>
              <a:gd name="connsiteX51" fmla="*/ 415512 w 605522"/>
              <a:gd name="connsiteY51" fmla="*/ 512608 h 604605"/>
              <a:gd name="connsiteX52" fmla="*/ 402367 w 605522"/>
              <a:gd name="connsiteY52" fmla="*/ 490175 h 604605"/>
              <a:gd name="connsiteX53" fmla="*/ 401530 w 605522"/>
              <a:gd name="connsiteY53" fmla="*/ 483851 h 604605"/>
              <a:gd name="connsiteX54" fmla="*/ 405474 w 605522"/>
              <a:gd name="connsiteY54" fmla="*/ 478720 h 604605"/>
              <a:gd name="connsiteX55" fmla="*/ 409657 w 605522"/>
              <a:gd name="connsiteY55" fmla="*/ 477527 h 604605"/>
              <a:gd name="connsiteX56" fmla="*/ 416946 w 605522"/>
              <a:gd name="connsiteY56" fmla="*/ 481703 h 604605"/>
              <a:gd name="connsiteX57" fmla="*/ 430092 w 605522"/>
              <a:gd name="connsiteY57" fmla="*/ 504136 h 604605"/>
              <a:gd name="connsiteX58" fmla="*/ 501196 w 605522"/>
              <a:gd name="connsiteY58" fmla="*/ 435048 h 604605"/>
              <a:gd name="connsiteX59" fmla="*/ 473830 w 605522"/>
              <a:gd name="connsiteY59" fmla="*/ 419298 h 604605"/>
              <a:gd name="connsiteX60" fmla="*/ 467974 w 605522"/>
              <a:gd name="connsiteY60" fmla="*/ 397581 h 604605"/>
              <a:gd name="connsiteX61" fmla="*/ 489724 w 605522"/>
              <a:gd name="connsiteY61" fmla="*/ 391734 h 604605"/>
              <a:gd name="connsiteX62" fmla="*/ 517209 w 605522"/>
              <a:gd name="connsiteY62" fmla="*/ 407485 h 604605"/>
              <a:gd name="connsiteX63" fmla="*/ 541588 w 605522"/>
              <a:gd name="connsiteY63" fmla="*/ 309999 h 604605"/>
              <a:gd name="connsiteX64" fmla="*/ 515536 w 605522"/>
              <a:gd name="connsiteY64" fmla="*/ 309999 h 604605"/>
              <a:gd name="connsiteX65" fmla="*/ 511354 w 605522"/>
              <a:gd name="connsiteY65" fmla="*/ 308925 h 604605"/>
              <a:gd name="connsiteX66" fmla="*/ 507171 w 605522"/>
              <a:gd name="connsiteY66" fmla="*/ 301646 h 604605"/>
              <a:gd name="connsiteX67" fmla="*/ 509561 w 605522"/>
              <a:gd name="connsiteY67" fmla="*/ 295680 h 604605"/>
              <a:gd name="connsiteX68" fmla="*/ 515536 w 605522"/>
              <a:gd name="connsiteY68" fmla="*/ 293174 h 604605"/>
              <a:gd name="connsiteX69" fmla="*/ 541588 w 605522"/>
              <a:gd name="connsiteY69" fmla="*/ 293174 h 604605"/>
              <a:gd name="connsiteX70" fmla="*/ 517209 w 605522"/>
              <a:gd name="connsiteY70" fmla="*/ 197001 h 604605"/>
              <a:gd name="connsiteX71" fmla="*/ 489724 w 605522"/>
              <a:gd name="connsiteY71" fmla="*/ 212871 h 604605"/>
              <a:gd name="connsiteX72" fmla="*/ 481836 w 605522"/>
              <a:gd name="connsiteY72" fmla="*/ 215018 h 604605"/>
              <a:gd name="connsiteX73" fmla="*/ 467974 w 605522"/>
              <a:gd name="connsiteY73" fmla="*/ 207024 h 604605"/>
              <a:gd name="connsiteX74" fmla="*/ 473830 w 605522"/>
              <a:gd name="connsiteY74" fmla="*/ 185307 h 604605"/>
              <a:gd name="connsiteX75" fmla="*/ 501196 w 605522"/>
              <a:gd name="connsiteY75" fmla="*/ 169437 h 604605"/>
              <a:gd name="connsiteX76" fmla="*/ 428777 w 605522"/>
              <a:gd name="connsiteY76" fmla="*/ 99634 h 604605"/>
              <a:gd name="connsiteX77" fmla="*/ 415871 w 605522"/>
              <a:gd name="connsiteY77" fmla="*/ 122066 h 604605"/>
              <a:gd name="connsiteX78" fmla="*/ 408581 w 605522"/>
              <a:gd name="connsiteY78" fmla="*/ 126362 h 604605"/>
              <a:gd name="connsiteX79" fmla="*/ 404398 w 605522"/>
              <a:gd name="connsiteY79" fmla="*/ 125288 h 604605"/>
              <a:gd name="connsiteX80" fmla="*/ 401291 w 605522"/>
              <a:gd name="connsiteY80" fmla="*/ 113714 h 604605"/>
              <a:gd name="connsiteX81" fmla="*/ 414198 w 605522"/>
              <a:gd name="connsiteY81" fmla="*/ 91281 h 604605"/>
              <a:gd name="connsiteX82" fmla="*/ 318715 w 605522"/>
              <a:gd name="connsiteY82" fmla="*/ 64195 h 604605"/>
              <a:gd name="connsiteX83" fmla="*/ 318715 w 605522"/>
              <a:gd name="connsiteY83" fmla="*/ 95816 h 604605"/>
              <a:gd name="connsiteX84" fmla="*/ 302701 w 605522"/>
              <a:gd name="connsiteY84" fmla="*/ 111685 h 604605"/>
              <a:gd name="connsiteX85" fmla="*/ 286807 w 605522"/>
              <a:gd name="connsiteY85" fmla="*/ 95816 h 604605"/>
              <a:gd name="connsiteX86" fmla="*/ 302701 w 605522"/>
              <a:gd name="connsiteY86" fmla="*/ 0 h 604605"/>
              <a:gd name="connsiteX87" fmla="*/ 605522 w 605522"/>
              <a:gd name="connsiteY87" fmla="*/ 302243 h 604605"/>
              <a:gd name="connsiteX88" fmla="*/ 302701 w 605522"/>
              <a:gd name="connsiteY88" fmla="*/ 604605 h 604605"/>
              <a:gd name="connsiteX89" fmla="*/ 0 w 605522"/>
              <a:gd name="connsiteY89" fmla="*/ 302243 h 604605"/>
              <a:gd name="connsiteX90" fmla="*/ 302701 w 605522"/>
              <a:gd name="connsiteY90" fmla="*/ 0 h 60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05522" h="604605">
                <a:moveTo>
                  <a:pt x="169739" y="214306"/>
                </a:moveTo>
                <a:cubicBezTo>
                  <a:pt x="174669" y="212874"/>
                  <a:pt x="180136" y="213322"/>
                  <a:pt x="184976" y="216005"/>
                </a:cubicBezTo>
                <a:lnTo>
                  <a:pt x="287155" y="272658"/>
                </a:lnTo>
                <a:cubicBezTo>
                  <a:pt x="291816" y="270153"/>
                  <a:pt x="297074" y="268841"/>
                  <a:pt x="302691" y="268841"/>
                </a:cubicBezTo>
                <a:cubicBezTo>
                  <a:pt x="308307" y="268841"/>
                  <a:pt x="313685" y="270153"/>
                  <a:pt x="318346" y="272658"/>
                </a:cubicBezTo>
                <a:lnTo>
                  <a:pt x="420524" y="216005"/>
                </a:lnTo>
                <a:cubicBezTo>
                  <a:pt x="430204" y="210638"/>
                  <a:pt x="442394" y="214216"/>
                  <a:pt x="447652" y="223877"/>
                </a:cubicBezTo>
                <a:cubicBezTo>
                  <a:pt x="453030" y="233418"/>
                  <a:pt x="449564" y="245584"/>
                  <a:pt x="439884" y="250951"/>
                </a:cubicBezTo>
                <a:lnTo>
                  <a:pt x="335674" y="308677"/>
                </a:lnTo>
                <a:cubicBezTo>
                  <a:pt x="332567" y="324063"/>
                  <a:pt x="319063" y="335751"/>
                  <a:pt x="302691" y="335751"/>
                </a:cubicBezTo>
                <a:cubicBezTo>
                  <a:pt x="286438" y="335751"/>
                  <a:pt x="272814" y="324182"/>
                  <a:pt x="269826" y="308677"/>
                </a:cubicBezTo>
                <a:lnTo>
                  <a:pt x="165497" y="250951"/>
                </a:lnTo>
                <a:cubicBezTo>
                  <a:pt x="155817" y="245584"/>
                  <a:pt x="152351" y="233418"/>
                  <a:pt x="157729" y="223877"/>
                </a:cubicBezTo>
                <a:cubicBezTo>
                  <a:pt x="160418" y="219047"/>
                  <a:pt x="164810" y="215737"/>
                  <a:pt x="169739" y="214306"/>
                </a:cubicBezTo>
                <a:close/>
                <a:moveTo>
                  <a:pt x="286807" y="64195"/>
                </a:moveTo>
                <a:cubicBezTo>
                  <a:pt x="252032" y="66462"/>
                  <a:pt x="219169" y="76247"/>
                  <a:pt x="190010" y="91878"/>
                </a:cubicBezTo>
                <a:lnTo>
                  <a:pt x="203036" y="114311"/>
                </a:lnTo>
                <a:cubicBezTo>
                  <a:pt x="204231" y="116339"/>
                  <a:pt x="204470" y="118606"/>
                  <a:pt x="203872" y="120754"/>
                </a:cubicBezTo>
                <a:cubicBezTo>
                  <a:pt x="203394" y="122902"/>
                  <a:pt x="201960" y="124692"/>
                  <a:pt x="200048" y="125885"/>
                </a:cubicBezTo>
                <a:cubicBezTo>
                  <a:pt x="197419" y="127436"/>
                  <a:pt x="194193" y="127317"/>
                  <a:pt x="191564" y="125885"/>
                </a:cubicBezTo>
                <a:cubicBezTo>
                  <a:pt x="190249" y="125169"/>
                  <a:pt x="189173" y="124095"/>
                  <a:pt x="188456" y="122782"/>
                </a:cubicBezTo>
                <a:lnTo>
                  <a:pt x="175431" y="100469"/>
                </a:lnTo>
                <a:cubicBezTo>
                  <a:pt x="147108" y="118248"/>
                  <a:pt x="122849" y="141874"/>
                  <a:pt x="104207" y="169557"/>
                </a:cubicBezTo>
                <a:lnTo>
                  <a:pt x="131692" y="185307"/>
                </a:lnTo>
                <a:cubicBezTo>
                  <a:pt x="139221" y="189722"/>
                  <a:pt x="141850" y="199387"/>
                  <a:pt x="137428" y="207024"/>
                </a:cubicBezTo>
                <a:cubicBezTo>
                  <a:pt x="134560" y="212155"/>
                  <a:pt x="129183" y="215018"/>
                  <a:pt x="123686" y="215018"/>
                </a:cubicBezTo>
                <a:cubicBezTo>
                  <a:pt x="120937" y="215018"/>
                  <a:pt x="118188" y="214302"/>
                  <a:pt x="115679" y="212871"/>
                </a:cubicBezTo>
                <a:lnTo>
                  <a:pt x="88313" y="197001"/>
                </a:lnTo>
                <a:cubicBezTo>
                  <a:pt x="73614" y="226593"/>
                  <a:pt x="65010" y="259645"/>
                  <a:pt x="63815" y="294606"/>
                </a:cubicBezTo>
                <a:lnTo>
                  <a:pt x="89866" y="294487"/>
                </a:lnTo>
                <a:cubicBezTo>
                  <a:pt x="94527" y="294487"/>
                  <a:pt x="98351" y="298305"/>
                  <a:pt x="98351" y="302959"/>
                </a:cubicBezTo>
                <a:cubicBezTo>
                  <a:pt x="98351" y="305107"/>
                  <a:pt x="97514" y="307254"/>
                  <a:pt x="95841" y="308925"/>
                </a:cubicBezTo>
                <a:cubicBezTo>
                  <a:pt x="94288" y="310476"/>
                  <a:pt x="92256" y="311311"/>
                  <a:pt x="89986" y="311311"/>
                </a:cubicBezTo>
                <a:lnTo>
                  <a:pt x="63934" y="311431"/>
                </a:lnTo>
                <a:cubicBezTo>
                  <a:pt x="65249" y="345795"/>
                  <a:pt x="73853" y="378370"/>
                  <a:pt x="88313" y="407604"/>
                </a:cubicBezTo>
                <a:lnTo>
                  <a:pt x="115679" y="391734"/>
                </a:lnTo>
                <a:cubicBezTo>
                  <a:pt x="123327" y="387320"/>
                  <a:pt x="133126" y="389945"/>
                  <a:pt x="137428" y="397581"/>
                </a:cubicBezTo>
                <a:cubicBezTo>
                  <a:pt x="141850" y="405218"/>
                  <a:pt x="139221" y="414883"/>
                  <a:pt x="131692" y="419298"/>
                </a:cubicBezTo>
                <a:lnTo>
                  <a:pt x="104207" y="435048"/>
                </a:lnTo>
                <a:cubicBezTo>
                  <a:pt x="123208" y="463208"/>
                  <a:pt x="147825" y="487073"/>
                  <a:pt x="176626" y="504971"/>
                </a:cubicBezTo>
                <a:lnTo>
                  <a:pt x="189532" y="482419"/>
                </a:lnTo>
                <a:cubicBezTo>
                  <a:pt x="191086" y="479794"/>
                  <a:pt x="193834" y="478243"/>
                  <a:pt x="196941" y="478243"/>
                </a:cubicBezTo>
                <a:cubicBezTo>
                  <a:pt x="198375" y="478243"/>
                  <a:pt x="199809" y="478601"/>
                  <a:pt x="201124" y="479317"/>
                </a:cubicBezTo>
                <a:cubicBezTo>
                  <a:pt x="203036" y="480510"/>
                  <a:pt x="204470" y="482300"/>
                  <a:pt x="205067" y="484448"/>
                </a:cubicBezTo>
                <a:cubicBezTo>
                  <a:pt x="205665" y="486595"/>
                  <a:pt x="205306" y="488863"/>
                  <a:pt x="204231" y="490772"/>
                </a:cubicBezTo>
                <a:lnTo>
                  <a:pt x="191325" y="513324"/>
                </a:lnTo>
                <a:cubicBezTo>
                  <a:pt x="220125" y="528597"/>
                  <a:pt x="252510" y="538143"/>
                  <a:pt x="286807" y="540410"/>
                </a:cubicBezTo>
                <a:lnTo>
                  <a:pt x="286807" y="508789"/>
                </a:lnTo>
                <a:cubicBezTo>
                  <a:pt x="286807" y="499960"/>
                  <a:pt x="293978" y="492800"/>
                  <a:pt x="302701" y="492800"/>
                </a:cubicBezTo>
                <a:cubicBezTo>
                  <a:pt x="311545" y="492800"/>
                  <a:pt x="318715" y="499960"/>
                  <a:pt x="318715" y="508789"/>
                </a:cubicBezTo>
                <a:lnTo>
                  <a:pt x="318715" y="540410"/>
                </a:lnTo>
                <a:cubicBezTo>
                  <a:pt x="353490" y="538143"/>
                  <a:pt x="386354" y="528358"/>
                  <a:pt x="415512" y="512608"/>
                </a:cubicBezTo>
                <a:lnTo>
                  <a:pt x="402367" y="490175"/>
                </a:lnTo>
                <a:cubicBezTo>
                  <a:pt x="401291" y="488266"/>
                  <a:pt x="400933" y="485999"/>
                  <a:pt x="401530" y="483851"/>
                </a:cubicBezTo>
                <a:cubicBezTo>
                  <a:pt x="402128" y="481703"/>
                  <a:pt x="403562" y="479794"/>
                  <a:pt x="405474" y="478720"/>
                </a:cubicBezTo>
                <a:cubicBezTo>
                  <a:pt x="406789" y="478004"/>
                  <a:pt x="408223" y="477527"/>
                  <a:pt x="409657" y="477527"/>
                </a:cubicBezTo>
                <a:cubicBezTo>
                  <a:pt x="412644" y="477527"/>
                  <a:pt x="415512" y="479198"/>
                  <a:pt x="416946" y="481703"/>
                </a:cubicBezTo>
                <a:lnTo>
                  <a:pt x="430092" y="504136"/>
                </a:lnTo>
                <a:cubicBezTo>
                  <a:pt x="458294" y="486357"/>
                  <a:pt x="482553" y="462731"/>
                  <a:pt x="501196" y="435048"/>
                </a:cubicBezTo>
                <a:lnTo>
                  <a:pt x="473830" y="419298"/>
                </a:lnTo>
                <a:cubicBezTo>
                  <a:pt x="466182" y="414883"/>
                  <a:pt x="463672" y="405218"/>
                  <a:pt x="467974" y="397581"/>
                </a:cubicBezTo>
                <a:cubicBezTo>
                  <a:pt x="472396" y="389945"/>
                  <a:pt x="482195" y="387320"/>
                  <a:pt x="489724" y="391734"/>
                </a:cubicBezTo>
                <a:lnTo>
                  <a:pt x="517209" y="407485"/>
                </a:lnTo>
                <a:cubicBezTo>
                  <a:pt x="531789" y="377893"/>
                  <a:pt x="540512" y="344841"/>
                  <a:pt x="541588" y="309999"/>
                </a:cubicBezTo>
                <a:lnTo>
                  <a:pt x="515536" y="309999"/>
                </a:lnTo>
                <a:cubicBezTo>
                  <a:pt x="514102" y="309999"/>
                  <a:pt x="512668" y="309641"/>
                  <a:pt x="511354" y="308925"/>
                </a:cubicBezTo>
                <a:cubicBezTo>
                  <a:pt x="508725" y="307493"/>
                  <a:pt x="507171" y="304629"/>
                  <a:pt x="507171" y="301646"/>
                </a:cubicBezTo>
                <a:cubicBezTo>
                  <a:pt x="507171" y="299379"/>
                  <a:pt x="508008" y="297351"/>
                  <a:pt x="509561" y="295680"/>
                </a:cubicBezTo>
                <a:cubicBezTo>
                  <a:pt x="511115" y="294129"/>
                  <a:pt x="513266" y="293174"/>
                  <a:pt x="515536" y="293174"/>
                </a:cubicBezTo>
                <a:lnTo>
                  <a:pt x="541588" y="293174"/>
                </a:lnTo>
                <a:cubicBezTo>
                  <a:pt x="540273" y="258810"/>
                  <a:pt x="531669" y="226235"/>
                  <a:pt x="517209" y="197001"/>
                </a:cubicBezTo>
                <a:lnTo>
                  <a:pt x="489724" y="212871"/>
                </a:lnTo>
                <a:cubicBezTo>
                  <a:pt x="487214" y="214302"/>
                  <a:pt x="484585" y="215018"/>
                  <a:pt x="481836" y="215018"/>
                </a:cubicBezTo>
                <a:cubicBezTo>
                  <a:pt x="476339" y="215018"/>
                  <a:pt x="470962" y="212155"/>
                  <a:pt x="467974" y="207024"/>
                </a:cubicBezTo>
                <a:cubicBezTo>
                  <a:pt x="463553" y="199387"/>
                  <a:pt x="466182" y="189722"/>
                  <a:pt x="473830" y="185307"/>
                </a:cubicBezTo>
                <a:lnTo>
                  <a:pt x="501196" y="169437"/>
                </a:lnTo>
                <a:cubicBezTo>
                  <a:pt x="482314" y="141397"/>
                  <a:pt x="457577" y="117532"/>
                  <a:pt x="428777" y="99634"/>
                </a:cubicBezTo>
                <a:lnTo>
                  <a:pt x="415871" y="122066"/>
                </a:lnTo>
                <a:cubicBezTo>
                  <a:pt x="414437" y="124692"/>
                  <a:pt x="411569" y="126362"/>
                  <a:pt x="408581" y="126362"/>
                </a:cubicBezTo>
                <a:cubicBezTo>
                  <a:pt x="407147" y="126362"/>
                  <a:pt x="405713" y="126004"/>
                  <a:pt x="404398" y="125288"/>
                </a:cubicBezTo>
                <a:cubicBezTo>
                  <a:pt x="400335" y="122902"/>
                  <a:pt x="398901" y="117771"/>
                  <a:pt x="401291" y="113714"/>
                </a:cubicBezTo>
                <a:lnTo>
                  <a:pt x="414198" y="91281"/>
                </a:lnTo>
                <a:cubicBezTo>
                  <a:pt x="385278" y="76008"/>
                  <a:pt x="353012" y="66462"/>
                  <a:pt x="318715" y="64195"/>
                </a:cubicBezTo>
                <a:lnTo>
                  <a:pt x="318715" y="95816"/>
                </a:lnTo>
                <a:cubicBezTo>
                  <a:pt x="318715" y="104645"/>
                  <a:pt x="311545" y="111685"/>
                  <a:pt x="302701" y="111685"/>
                </a:cubicBezTo>
                <a:cubicBezTo>
                  <a:pt x="293978" y="111685"/>
                  <a:pt x="286807" y="104645"/>
                  <a:pt x="286807" y="95816"/>
                </a:cubicBezTo>
                <a:close/>
                <a:moveTo>
                  <a:pt x="302701" y="0"/>
                </a:moveTo>
                <a:cubicBezTo>
                  <a:pt x="469647" y="0"/>
                  <a:pt x="605522" y="135550"/>
                  <a:pt x="605522" y="302243"/>
                </a:cubicBezTo>
                <a:cubicBezTo>
                  <a:pt x="605522" y="468936"/>
                  <a:pt x="469647" y="604605"/>
                  <a:pt x="302701" y="604605"/>
                </a:cubicBezTo>
                <a:cubicBezTo>
                  <a:pt x="135755" y="604605"/>
                  <a:pt x="0" y="468936"/>
                  <a:pt x="0" y="302243"/>
                </a:cubicBezTo>
                <a:cubicBezTo>
                  <a:pt x="0" y="135550"/>
                  <a:pt x="135755" y="0"/>
                  <a:pt x="3027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2">
                  <a:lumMod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2250362" y="2237091"/>
            <a:ext cx="7691276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字小魂简雅黑" panose="00000500000000000000" pitchFamily="2" charset="-122"/>
                <a:ea typeface="字小魂简雅黑" panose="00000500000000000000" pitchFamily="2" charset="-122"/>
                <a:cs typeface="字魂143号-狂傲行书" panose="00000500000000000000" pitchFamily="2" charset="-122"/>
                <a:sym typeface="思源黑体 CN Normal" panose="020B0400000000000000" pitchFamily="34" charset="-122"/>
              </a:rPr>
              <a:t>端午创意礼品礼盒</a:t>
            </a:r>
            <a:endParaRPr lang="zh-CN" altLang="en-US" sz="7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字小魂简雅黑" panose="00000500000000000000" pitchFamily="2" charset="-122"/>
              <a:ea typeface="字小魂简雅黑" panose="00000500000000000000" pitchFamily="2" charset="-122"/>
              <a:cs typeface="字魂143号-狂傲行书" panose="00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714619" y="3826398"/>
            <a:ext cx="6762763" cy="478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zh-CN" b="1" dirty="0">
                <a:solidFill>
                  <a:schemeClr val="bg2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杰中杰提供</a:t>
            </a:r>
            <a:endParaRPr lang="zh-CN" altLang="zh-CN" b="1" dirty="0">
              <a:solidFill>
                <a:schemeClr val="bg2">
                  <a:lumMod val="50000"/>
                </a:schemeClr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0" y="0"/>
            <a:ext cx="560599" cy="560599"/>
          </a:xfrm>
          <a:prstGeom prst="rect">
            <a:avLst/>
          </a:prstGeom>
          <a:solidFill>
            <a:srgbClr val="557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476496" y="969592"/>
            <a:ext cx="321893" cy="321893"/>
          </a:xfrm>
          <a:prstGeom prst="rect">
            <a:avLst/>
          </a:prstGeom>
          <a:noFill/>
          <a:ln>
            <a:solidFill>
              <a:srgbClr val="ADBE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878402" y="422552"/>
            <a:ext cx="394323" cy="394323"/>
          </a:xfrm>
          <a:prstGeom prst="rect">
            <a:avLst/>
          </a:prstGeom>
          <a:solidFill>
            <a:srgbClr val="2A3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11461420" y="6129129"/>
            <a:ext cx="321893" cy="321893"/>
          </a:xfrm>
          <a:prstGeom prst="rect">
            <a:avLst/>
          </a:prstGeom>
          <a:noFill/>
          <a:ln>
            <a:solidFill>
              <a:srgbClr val="ADBE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11625943" y="6291943"/>
            <a:ext cx="566057" cy="566057"/>
          </a:xfrm>
          <a:prstGeom prst="rect">
            <a:avLst/>
          </a:prstGeom>
          <a:solidFill>
            <a:srgbClr val="557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11349751" y="6015593"/>
            <a:ext cx="223337" cy="223337"/>
          </a:xfrm>
          <a:prstGeom prst="rect">
            <a:avLst/>
          </a:prstGeom>
          <a:noFill/>
          <a:ln>
            <a:solidFill>
              <a:srgbClr val="ADBE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F5F7F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820292" y="6487163"/>
            <a:ext cx="371707" cy="370837"/>
            <a:chOff x="11461420" y="6129129"/>
            <a:chExt cx="730580" cy="728871"/>
          </a:xfrm>
        </p:grpSpPr>
        <p:sp>
          <p:nvSpPr>
            <p:cNvPr id="22" name="矩形 21"/>
            <p:cNvSpPr/>
            <p:nvPr/>
          </p:nvSpPr>
          <p:spPr>
            <a:xfrm>
              <a:off x="11461420" y="6129129"/>
              <a:ext cx="321893" cy="321893"/>
            </a:xfrm>
            <a:prstGeom prst="rect">
              <a:avLst/>
            </a:prstGeom>
            <a:noFill/>
            <a:ln>
              <a:solidFill>
                <a:srgbClr val="ADBE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1625943" y="6291943"/>
              <a:ext cx="566057" cy="566057"/>
            </a:xfrm>
            <a:prstGeom prst="rect">
              <a:avLst/>
            </a:prstGeom>
            <a:solidFill>
              <a:srgbClr val="5577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object 3"/>
          <p:cNvSpPr txBox="1"/>
          <p:nvPr>
            <p:custDataLst>
              <p:tags r:id="rId1"/>
            </p:custDataLst>
          </p:nvPr>
        </p:nvSpPr>
        <p:spPr>
          <a:xfrm>
            <a:off x="4777740" y="816927"/>
            <a:ext cx="2903219" cy="923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0" marR="0">
              <a:lnSpc>
                <a:spcPts val="7200"/>
              </a:lnSpc>
              <a:spcBef>
                <a:spcPts val="0"/>
              </a:spcBef>
              <a:spcAft>
                <a:spcPts val="0"/>
              </a:spcAft>
            </a:pPr>
            <a:r>
              <a:rPr sz="7200" spc="3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</a:t>
            </a:r>
            <a:r>
              <a:rPr lang="zh-CN" sz="7200" spc="3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五</a:t>
            </a:r>
            <a:r>
              <a:rPr sz="7200" spc="3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款</a:t>
            </a:r>
            <a:endParaRPr sz="7200" spc="3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32555" y="2265680"/>
            <a:ext cx="5266055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端午礼盒</a:t>
            </a:r>
            <a:r>
              <a:rPr lang="en-US" altLang="zh-CN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zh-CN" altLang="en-US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出粽有你</a:t>
            </a:r>
            <a:endParaRPr lang="zh-CN" altLang="en-US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object 4"/>
          <p:cNvSpPr txBox="1"/>
          <p:nvPr>
            <p:custDataLst>
              <p:tags r:id="rId2"/>
            </p:custDataLst>
          </p:nvPr>
        </p:nvSpPr>
        <p:spPr>
          <a:xfrm>
            <a:off x="4427855" y="3871595"/>
            <a:ext cx="3877310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粽子*</a:t>
            </a:r>
            <a:r>
              <a:rPr lang="en-US"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</a:t>
            </a:r>
            <a:r>
              <a:rPr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三件套办公杯</a:t>
            </a:r>
            <a:r>
              <a:rPr 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*1</a:t>
            </a:r>
            <a:r>
              <a:rPr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+杯垫</a:t>
            </a:r>
            <a:r>
              <a:rPr 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*1</a:t>
            </a:r>
            <a:endParaRPr lang="en-US" sz="18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" name="object 4"/>
          <p:cNvSpPr txBox="1"/>
          <p:nvPr>
            <p:custDataLst>
              <p:tags r:id="rId3"/>
            </p:custDataLst>
          </p:nvPr>
        </p:nvSpPr>
        <p:spPr>
          <a:xfrm>
            <a:off x="3897630" y="5216770"/>
            <a:ext cx="5300980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0" marR="0">
              <a:lnSpc>
                <a:spcPts val="199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零售价：羊脂玉瓷：296元/套</a:t>
            </a:r>
            <a:r>
              <a:rPr lang="en-US"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青色：264元/套</a:t>
            </a:r>
            <a:endParaRPr sz="18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object 6"/>
          <p:cNvSpPr txBox="1"/>
          <p:nvPr>
            <p:custDataLst>
              <p:tags r:id="rId4"/>
            </p:custDataLst>
          </p:nvPr>
        </p:nvSpPr>
        <p:spPr>
          <a:xfrm>
            <a:off x="3897630" y="5635689"/>
            <a:ext cx="4953000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优惠价：羊脂玉瓷：</a:t>
            </a: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156元</a:t>
            </a: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/套</a:t>
            </a:r>
            <a:r>
              <a:rPr 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青色：137</a:t>
            </a: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元/</a:t>
            </a: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套</a:t>
            </a:r>
            <a:endParaRPr sz="18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336915" y="379204"/>
            <a:ext cx="1425574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95"/>
              </a:lnSpc>
              <a:spcBef>
                <a:spcPts val="0"/>
              </a:spcBef>
              <a:spcAft>
                <a:spcPts val="0"/>
              </a:spcAft>
            </a:pPr>
            <a:r>
              <a:rPr sz="25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出粽有你</a:t>
            </a:r>
            <a:endParaRPr sz="2500" spc="1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8365" y="881676"/>
            <a:ext cx="6005194" cy="619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l</a:t>
            </a:r>
            <a:r>
              <a:rPr sz="17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配置：礼盒+手提袋+三件套办公杯+杯垫+小盒子两个+两个</a:t>
            </a:r>
            <a:endParaRPr sz="17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marR="0">
              <a:lnSpc>
                <a:spcPts val="1705"/>
              </a:lnSpc>
              <a:spcBef>
                <a:spcPts val="1235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粽子（一荤一素，140g/个）</a:t>
            </a:r>
            <a:endParaRPr sz="17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68365" y="1658916"/>
            <a:ext cx="3094354" cy="667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l</a:t>
            </a:r>
            <a:r>
              <a:rPr sz="17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材质/工艺：羊脂玉瓷/粗陶</a:t>
            </a:r>
            <a:endParaRPr sz="17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890"/>
              </a:lnSpc>
              <a:spcBef>
                <a:spcPts val="1165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l</a:t>
            </a:r>
            <a:r>
              <a:rPr sz="17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茶器配色：羊脂玉瓷/青色</a:t>
            </a:r>
            <a:endParaRPr sz="17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68365" y="2436156"/>
            <a:ext cx="2120264" cy="278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l</a:t>
            </a:r>
            <a:r>
              <a:rPr sz="17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装箱数：12套/箱</a:t>
            </a:r>
            <a:endParaRPr sz="17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68365" y="2824776"/>
            <a:ext cx="2984817" cy="278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l</a:t>
            </a:r>
            <a:r>
              <a:rPr sz="17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礼盒尺寸：41X19.2X9.2cm</a:t>
            </a:r>
            <a:endParaRPr sz="17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F5F7F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820292" y="6487163"/>
            <a:ext cx="371707" cy="370837"/>
            <a:chOff x="11461420" y="6129129"/>
            <a:chExt cx="730580" cy="728871"/>
          </a:xfrm>
        </p:grpSpPr>
        <p:sp>
          <p:nvSpPr>
            <p:cNvPr id="22" name="矩形 21"/>
            <p:cNvSpPr/>
            <p:nvPr/>
          </p:nvSpPr>
          <p:spPr>
            <a:xfrm>
              <a:off x="11461420" y="6129129"/>
              <a:ext cx="321893" cy="321893"/>
            </a:xfrm>
            <a:prstGeom prst="rect">
              <a:avLst/>
            </a:prstGeom>
            <a:noFill/>
            <a:ln>
              <a:solidFill>
                <a:srgbClr val="ADBE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1625943" y="6291943"/>
              <a:ext cx="566057" cy="566057"/>
            </a:xfrm>
            <a:prstGeom prst="rect">
              <a:avLst/>
            </a:prstGeom>
            <a:solidFill>
              <a:srgbClr val="5577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object 3"/>
          <p:cNvSpPr txBox="1"/>
          <p:nvPr>
            <p:custDataLst>
              <p:tags r:id="rId1"/>
            </p:custDataLst>
          </p:nvPr>
        </p:nvSpPr>
        <p:spPr>
          <a:xfrm>
            <a:off x="4777740" y="816927"/>
            <a:ext cx="2903219" cy="923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0" marR="0">
              <a:lnSpc>
                <a:spcPts val="7200"/>
              </a:lnSpc>
              <a:spcBef>
                <a:spcPts val="0"/>
              </a:spcBef>
              <a:spcAft>
                <a:spcPts val="0"/>
              </a:spcAft>
            </a:pPr>
            <a:r>
              <a:rPr sz="7200" spc="3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</a:t>
            </a:r>
            <a:r>
              <a:rPr lang="zh-CN" sz="7200" spc="3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六</a:t>
            </a:r>
            <a:r>
              <a:rPr sz="7200" spc="3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款</a:t>
            </a:r>
            <a:endParaRPr sz="7200" spc="3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5"/>
          <p:cNvSpPr txBox="1"/>
          <p:nvPr>
            <p:custDataLst>
              <p:tags r:id="rId2"/>
            </p:custDataLst>
          </p:nvPr>
        </p:nvSpPr>
        <p:spPr>
          <a:xfrm>
            <a:off x="4777740" y="5013325"/>
            <a:ext cx="4240530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优惠价：</a:t>
            </a:r>
            <a:r>
              <a:rPr 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159</a:t>
            </a: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</a:t>
            </a:r>
            <a:r>
              <a:rPr 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零售价：</a:t>
            </a:r>
            <a:r>
              <a:rPr lang="en-US" altLang="zh-CN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168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</a:t>
            </a:r>
            <a:endParaRPr lang="zh-CN" altLang="en-US" sz="1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45305" y="2265680"/>
            <a:ext cx="4274820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粽级玩家扭蛋机</a:t>
            </a:r>
            <a:endParaRPr lang="zh-CN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object 4"/>
          <p:cNvSpPr txBox="1"/>
          <p:nvPr>
            <p:custDataLst>
              <p:tags r:id="rId3"/>
            </p:custDataLst>
          </p:nvPr>
        </p:nvSpPr>
        <p:spPr>
          <a:xfrm>
            <a:off x="4338955" y="3714115"/>
            <a:ext cx="4506595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粽子*</a:t>
            </a:r>
            <a:r>
              <a:rPr lang="en-US"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</a:t>
            </a:r>
            <a:r>
              <a:rPr lang="zh-CN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  <a:sym typeface="+mn-ea"/>
              </a:rPr>
              <a:t>绿豆糕</a:t>
            </a:r>
            <a:r>
              <a:rPr lang="en-US" altLang="zh-CN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  <a:sym typeface="+mn-ea"/>
              </a:rPr>
              <a:t>30g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*</a:t>
            </a:r>
            <a:r>
              <a:rPr lang="en-US"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3+</a:t>
            </a:r>
            <a:r>
              <a:rPr lang="zh-CN" altLang="en-US"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钥匙扣</a:t>
            </a:r>
            <a:r>
              <a:rPr lang="en-US" altLang="zh-CN"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*1+</a:t>
            </a:r>
            <a:r>
              <a:rPr lang="zh-CN" altLang="en-US"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扭蛋球</a:t>
            </a:r>
            <a:r>
              <a:rPr lang="en-US" altLang="zh-CN"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*8</a:t>
            </a:r>
            <a:endParaRPr lang="en-US" altLang="zh-CN" sz="18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F5F7F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820292" y="6487163"/>
            <a:ext cx="371707" cy="370837"/>
            <a:chOff x="11461420" y="6129129"/>
            <a:chExt cx="730580" cy="728871"/>
          </a:xfrm>
        </p:grpSpPr>
        <p:sp>
          <p:nvSpPr>
            <p:cNvPr id="22" name="矩形 21"/>
            <p:cNvSpPr/>
            <p:nvPr/>
          </p:nvSpPr>
          <p:spPr>
            <a:xfrm>
              <a:off x="11461420" y="6129129"/>
              <a:ext cx="321893" cy="321893"/>
            </a:xfrm>
            <a:prstGeom prst="rect">
              <a:avLst/>
            </a:prstGeom>
            <a:noFill/>
            <a:ln>
              <a:solidFill>
                <a:srgbClr val="ADBE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1625943" y="6291943"/>
              <a:ext cx="566057" cy="566057"/>
            </a:xfrm>
            <a:prstGeom prst="rect">
              <a:avLst/>
            </a:prstGeom>
            <a:solidFill>
              <a:srgbClr val="5577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object 3"/>
          <p:cNvSpPr txBox="1"/>
          <p:nvPr>
            <p:custDataLst>
              <p:tags r:id="rId1"/>
            </p:custDataLst>
          </p:nvPr>
        </p:nvSpPr>
        <p:spPr>
          <a:xfrm>
            <a:off x="4777740" y="816927"/>
            <a:ext cx="2903219" cy="923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0" marR="0">
              <a:lnSpc>
                <a:spcPts val="7200"/>
              </a:lnSpc>
              <a:spcBef>
                <a:spcPts val="0"/>
              </a:spcBef>
              <a:spcAft>
                <a:spcPts val="0"/>
              </a:spcAft>
            </a:pPr>
            <a:r>
              <a:rPr sz="7200" spc="3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</a:t>
            </a:r>
            <a:r>
              <a:rPr lang="zh-CN" sz="7200" spc="3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七</a:t>
            </a:r>
            <a:r>
              <a:rPr sz="7200" spc="3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款</a:t>
            </a:r>
            <a:endParaRPr sz="7200" spc="3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5"/>
          <p:cNvSpPr txBox="1"/>
          <p:nvPr>
            <p:custDataLst>
              <p:tags r:id="rId2"/>
            </p:custDataLst>
          </p:nvPr>
        </p:nvSpPr>
        <p:spPr>
          <a:xfrm>
            <a:off x="4605020" y="5013325"/>
            <a:ext cx="4240530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优惠价：</a:t>
            </a:r>
            <a:r>
              <a:rPr 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159</a:t>
            </a: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</a:t>
            </a:r>
            <a:r>
              <a:rPr 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零售价：</a:t>
            </a:r>
            <a:r>
              <a:rPr lang="en-US" altLang="zh-CN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218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</a:t>
            </a:r>
            <a:endParaRPr lang="zh-CN" altLang="en-US" sz="1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83535" y="2265680"/>
            <a:ext cx="8149590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糙米大匠</a:t>
            </a:r>
            <a:r>
              <a:rPr lang="en-US" altLang="zh-CN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zh-CN" altLang="en-US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盲盒系列（全家款）</a:t>
            </a:r>
            <a:endParaRPr lang="zh-CN" altLang="en-US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object 4"/>
          <p:cNvSpPr txBox="1"/>
          <p:nvPr>
            <p:custDataLst>
              <p:tags r:id="rId3"/>
            </p:custDataLst>
          </p:nvPr>
        </p:nvSpPr>
        <p:spPr>
          <a:xfrm>
            <a:off x="5050790" y="3871595"/>
            <a:ext cx="2357755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粽子*</a:t>
            </a:r>
            <a:r>
              <a:rPr lang="en-US"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</a:t>
            </a:r>
            <a:r>
              <a:rPr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  <a:sym typeface="+mn-ea"/>
              </a:rPr>
              <a:t>IP串联积木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*1</a:t>
            </a:r>
            <a:endParaRPr sz="18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998335" y="2427282"/>
            <a:ext cx="687705" cy="216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配置：</a:t>
            </a:r>
            <a:endParaRPr sz="14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98335" y="2675334"/>
            <a:ext cx="2514600" cy="150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味绝</a:t>
            </a: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软糙米双肉粽（100g）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200"/>
              </a:lnSpc>
              <a:spcBef>
                <a:spcPts val="52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经典</a:t>
            </a: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软糙米蛋黄肉粽</a:t>
            </a: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（100g）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200"/>
              </a:lnSpc>
              <a:spcBef>
                <a:spcPts val="57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低卡</a:t>
            </a: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软糙米鸡肉粽（100g）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200"/>
              </a:lnSpc>
              <a:spcBef>
                <a:spcPts val="52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营养</a:t>
            </a: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软糙米坚果粽（100g）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200"/>
              </a:lnSpc>
              <a:spcBef>
                <a:spcPts val="52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微甜</a:t>
            </a: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软糙米蜜枣粽（100g）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200"/>
              </a:lnSpc>
              <a:spcBef>
                <a:spcPts val="52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养生</a:t>
            </a: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软糙米红豆山药粽（100g）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200"/>
              </a:lnSpc>
              <a:spcBef>
                <a:spcPts val="57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啊呜一口</a:t>
            </a: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软糙米蛋黄肉粽（60g）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46335" y="2675334"/>
            <a:ext cx="381000" cy="150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×1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200"/>
              </a:lnSpc>
              <a:spcBef>
                <a:spcPts val="52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×1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200"/>
              </a:lnSpc>
              <a:spcBef>
                <a:spcPts val="57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×1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200"/>
              </a:lnSpc>
              <a:spcBef>
                <a:spcPts val="52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×1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200"/>
              </a:lnSpc>
              <a:spcBef>
                <a:spcPts val="52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×1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200"/>
              </a:lnSpc>
              <a:spcBef>
                <a:spcPts val="52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×1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200"/>
              </a:lnSpc>
              <a:spcBef>
                <a:spcPts val="57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×2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98335" y="4263469"/>
            <a:ext cx="9144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IP串联积木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46335" y="4263469"/>
            <a:ext cx="3810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×1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98335" y="4482544"/>
            <a:ext cx="18288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包装规格：360x280x90mm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98398" y="5534527"/>
            <a:ext cx="3520440" cy="579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5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软糙米粽子，是目前唯一获得国家发明专利的粽子。采</a:t>
            </a:r>
            <a:endParaRPr sz="11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105"/>
              </a:lnSpc>
              <a:spcBef>
                <a:spcPts val="475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用100%软糙米（不添加1粒糯米），米皮软软的有点Q非</a:t>
            </a:r>
            <a:endParaRPr sz="11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105"/>
              </a:lnSpc>
              <a:spcBef>
                <a:spcPts val="475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常好吃，适合各类人群食用。</a:t>
            </a:r>
            <a:endParaRPr sz="11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98398" y="6136507"/>
            <a:ext cx="3660775" cy="379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5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今年端午节，给重要的人只送“营养高热量低、不伤胃”</a:t>
            </a:r>
            <a:endParaRPr sz="11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105"/>
              </a:lnSpc>
              <a:spcBef>
                <a:spcPts val="475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的软糙米粽子。</a:t>
            </a:r>
            <a:endParaRPr sz="11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440" y="6157094"/>
            <a:ext cx="5671185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5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动画场景与内置产品特点相结合的固定款</a:t>
            </a:r>
            <a:r>
              <a:rPr sz="11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+</a:t>
            </a:r>
            <a:r>
              <a:rPr sz="11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2个隐藏款（啊呜一口粽）</a:t>
            </a:r>
            <a:r>
              <a:rPr sz="11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+</a:t>
            </a:r>
            <a:r>
              <a:rPr sz="11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糙米大匠IP串联</a:t>
            </a:r>
            <a:endParaRPr sz="11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105"/>
              </a:lnSpc>
              <a:spcBef>
                <a:spcPts val="215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积木的设计，在送健康的同时，增加了探索性和娱乐性。</a:t>
            </a:r>
            <a:endParaRPr sz="11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F5F7F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820292" y="6487163"/>
            <a:ext cx="371707" cy="370837"/>
            <a:chOff x="11461420" y="6129129"/>
            <a:chExt cx="730580" cy="728871"/>
          </a:xfrm>
        </p:grpSpPr>
        <p:sp>
          <p:nvSpPr>
            <p:cNvPr id="22" name="矩形 21"/>
            <p:cNvSpPr/>
            <p:nvPr/>
          </p:nvSpPr>
          <p:spPr>
            <a:xfrm>
              <a:off x="11461420" y="6129129"/>
              <a:ext cx="321893" cy="321893"/>
            </a:xfrm>
            <a:prstGeom prst="rect">
              <a:avLst/>
            </a:prstGeom>
            <a:noFill/>
            <a:ln>
              <a:solidFill>
                <a:srgbClr val="ADBE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1625943" y="6291943"/>
              <a:ext cx="566057" cy="566057"/>
            </a:xfrm>
            <a:prstGeom prst="rect">
              <a:avLst/>
            </a:prstGeom>
            <a:solidFill>
              <a:srgbClr val="5577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object 3"/>
          <p:cNvSpPr txBox="1"/>
          <p:nvPr>
            <p:custDataLst>
              <p:tags r:id="rId1"/>
            </p:custDataLst>
          </p:nvPr>
        </p:nvSpPr>
        <p:spPr>
          <a:xfrm>
            <a:off x="4777740" y="816927"/>
            <a:ext cx="2903219" cy="923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0" marR="0">
              <a:lnSpc>
                <a:spcPts val="7200"/>
              </a:lnSpc>
              <a:spcBef>
                <a:spcPts val="0"/>
              </a:spcBef>
              <a:spcAft>
                <a:spcPts val="0"/>
              </a:spcAft>
            </a:pPr>
            <a:r>
              <a:rPr sz="7200" spc="3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</a:t>
            </a:r>
            <a:r>
              <a:rPr lang="zh-CN" sz="7200" spc="3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八</a:t>
            </a:r>
            <a:r>
              <a:rPr sz="7200" spc="3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款</a:t>
            </a:r>
            <a:endParaRPr sz="7200" spc="3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4"/>
          <p:cNvSpPr txBox="1"/>
          <p:nvPr>
            <p:custDataLst>
              <p:tags r:id="rId2"/>
            </p:custDataLst>
          </p:nvPr>
        </p:nvSpPr>
        <p:spPr>
          <a:xfrm>
            <a:off x="3913505" y="3648762"/>
            <a:ext cx="5134161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26262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正山小种红茶*50g+艾草箱包*1只+高档快客茶具</a:t>
            </a:r>
            <a:endParaRPr sz="1800" dirty="0">
              <a:solidFill>
                <a:srgbClr val="262626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18865" y="2266315"/>
            <a:ext cx="6561455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龙腾四海端午节礼物</a:t>
            </a:r>
            <a:endParaRPr lang="zh-CN" altLang="en-US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object 5"/>
          <p:cNvSpPr txBox="1"/>
          <p:nvPr>
            <p:custDataLst>
              <p:tags r:id="rId3"/>
            </p:custDataLst>
          </p:nvPr>
        </p:nvSpPr>
        <p:spPr>
          <a:xfrm>
            <a:off x="4605020" y="5013325"/>
            <a:ext cx="4240530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优惠价：16</a:t>
            </a:r>
            <a:r>
              <a:rPr 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</a:t>
            </a:r>
            <a:r>
              <a:rPr 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零售价：</a:t>
            </a:r>
            <a:r>
              <a:rPr lang="en-US" altLang="zh-CN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208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</a:t>
            </a:r>
            <a:endParaRPr lang="zh-CN" altLang="en-US" sz="1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23072" y="162202"/>
            <a:ext cx="1294765" cy="204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KJJNVN+MicrosoftYaHei-Bold" panose="02000500000000000000"/>
                <a:cs typeface="KJJNVN+MicrosoftYaHei-Bold" panose="02000500000000000000"/>
              </a:rPr>
              <a:t>龙腾四海端午节礼物</a:t>
            </a:r>
            <a:endParaRPr sz="1000" dirty="0">
              <a:solidFill>
                <a:srgbClr val="FFFFFF"/>
              </a:solidFill>
              <a:latin typeface="KJJNVN+MicrosoftYaHei-Bold" panose="02000500000000000000"/>
              <a:cs typeface="KJJNVN+MicrosoftYaHei-Bold" panose="0200050000000000000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23072" y="467002"/>
            <a:ext cx="1575426" cy="357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WQDGBD+MicrosoftYaHei" panose="02000500000000000000"/>
                <a:cs typeface="WQDGBD+MicrosoftYaHei" panose="02000500000000000000"/>
              </a:rPr>
              <a:t>配置：正山小种红茶</a:t>
            </a:r>
            <a:r>
              <a:rPr sz="1000" dirty="0">
                <a:solidFill>
                  <a:srgbClr val="FFFFFF"/>
                </a:solidFill>
                <a:latin typeface="WQDGBD+MicrosoftYaHei" panose="02000500000000000000"/>
                <a:cs typeface="WQDGBD+MicrosoftYaHei" panose="02000500000000000000"/>
              </a:rPr>
              <a:t>50G</a:t>
            </a:r>
            <a:endParaRPr sz="1000" dirty="0">
              <a:solidFill>
                <a:srgbClr val="FFFFFF"/>
              </a:solidFill>
              <a:latin typeface="WQDGBD+MicrosoftYaHei" panose="02000500000000000000"/>
              <a:cs typeface="WQDGBD+MicrosoftYaHei" panose="02000500000000000000"/>
            </a:endParaRPr>
          </a:p>
          <a:p>
            <a:pPr marL="37465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WQDGBD+MicrosoftYaHei" panose="02000500000000000000"/>
                <a:cs typeface="WQDGBD+MicrosoftYaHei" panose="02000500000000000000"/>
              </a:rPr>
              <a:t>艾草香包：一只</a:t>
            </a:r>
            <a:endParaRPr sz="1000" dirty="0">
              <a:solidFill>
                <a:srgbClr val="FFFFFF"/>
              </a:solidFill>
              <a:latin typeface="WQDGBD+MicrosoftYaHei" panose="02000500000000000000"/>
              <a:cs typeface="WQDGBD+MicrosoftYaHei" panose="0200050000000000000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97722" y="771802"/>
            <a:ext cx="2258695" cy="204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WQDGBD+MicrosoftYaHei" panose="02000500000000000000"/>
                <a:cs typeface="WQDGBD+MicrosoftYaHei" panose="02000500000000000000"/>
              </a:rPr>
              <a:t>高档快客茶具：一壶三杯</a:t>
            </a:r>
            <a:r>
              <a:rPr sz="1000" dirty="0">
                <a:solidFill>
                  <a:srgbClr val="FFFFFF"/>
                </a:solidFill>
                <a:latin typeface="WQDGBD+MicrosoftYaHei" panose="02000500000000000000"/>
                <a:cs typeface="WQDGBD+MicrosoftYaHei" panose="02000500000000000000"/>
              </a:rPr>
              <a:t>材质：陶瓷</a:t>
            </a:r>
            <a:endParaRPr sz="1000" dirty="0">
              <a:solidFill>
                <a:srgbClr val="FFFFFF"/>
              </a:solidFill>
              <a:latin typeface="WQDGBD+MicrosoftYaHei" panose="02000500000000000000"/>
              <a:cs typeface="WQDGBD+MicrosoftYaHei" panose="02000500000000000000"/>
            </a:endParaRP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F5F7F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820292" y="6487163"/>
            <a:ext cx="371707" cy="370837"/>
            <a:chOff x="11461420" y="6129129"/>
            <a:chExt cx="730580" cy="728871"/>
          </a:xfrm>
        </p:grpSpPr>
        <p:sp>
          <p:nvSpPr>
            <p:cNvPr id="22" name="矩形 21"/>
            <p:cNvSpPr/>
            <p:nvPr/>
          </p:nvSpPr>
          <p:spPr>
            <a:xfrm>
              <a:off x="11461420" y="6129129"/>
              <a:ext cx="321893" cy="321893"/>
            </a:xfrm>
            <a:prstGeom prst="rect">
              <a:avLst/>
            </a:prstGeom>
            <a:noFill/>
            <a:ln>
              <a:solidFill>
                <a:srgbClr val="ADBE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1625943" y="6291943"/>
              <a:ext cx="566057" cy="566057"/>
            </a:xfrm>
            <a:prstGeom prst="rect">
              <a:avLst/>
            </a:prstGeom>
            <a:solidFill>
              <a:srgbClr val="5577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object 3"/>
          <p:cNvSpPr txBox="1"/>
          <p:nvPr>
            <p:custDataLst>
              <p:tags r:id="rId1"/>
            </p:custDataLst>
          </p:nvPr>
        </p:nvSpPr>
        <p:spPr>
          <a:xfrm>
            <a:off x="4777740" y="816927"/>
            <a:ext cx="2903219" cy="923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0" marR="0">
              <a:lnSpc>
                <a:spcPts val="7200"/>
              </a:lnSpc>
              <a:spcBef>
                <a:spcPts val="0"/>
              </a:spcBef>
              <a:spcAft>
                <a:spcPts val="0"/>
              </a:spcAft>
            </a:pPr>
            <a:r>
              <a:rPr sz="7200" spc="3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</a:t>
            </a:r>
            <a:r>
              <a:rPr lang="zh-CN" sz="7200" spc="3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九</a:t>
            </a:r>
            <a:r>
              <a:rPr sz="7200" spc="3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款</a:t>
            </a:r>
            <a:endParaRPr sz="7200" spc="3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59760" y="2237740"/>
            <a:ext cx="6392545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sz="4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糙米大匠</a:t>
            </a:r>
            <a:r>
              <a:rPr lang="en-US" altLang="zh-CN" sz="4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-</a:t>
            </a:r>
            <a:r>
              <a:rPr lang="zh-CN" altLang="en-US" sz="4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粽争上游礼盒</a:t>
            </a:r>
            <a:endParaRPr lang="zh-CN" altLang="en-US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object 5"/>
          <p:cNvSpPr txBox="1"/>
          <p:nvPr>
            <p:custDataLst>
              <p:tags r:id="rId2"/>
            </p:custDataLst>
          </p:nvPr>
        </p:nvSpPr>
        <p:spPr>
          <a:xfrm>
            <a:off x="4605020" y="5013325"/>
            <a:ext cx="4240530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优惠价</a:t>
            </a:r>
            <a:r>
              <a:rPr 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179</a:t>
            </a: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</a:t>
            </a:r>
            <a:r>
              <a:rPr 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零售价：</a:t>
            </a:r>
            <a:r>
              <a:rPr lang="en-US" altLang="zh-CN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298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</a:t>
            </a:r>
            <a:endParaRPr lang="zh-CN" altLang="en-US" sz="1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object 4"/>
          <p:cNvSpPr txBox="1"/>
          <p:nvPr>
            <p:custDataLst>
              <p:tags r:id="rId3"/>
            </p:custDataLst>
          </p:nvPr>
        </p:nvSpPr>
        <p:spPr>
          <a:xfrm>
            <a:off x="4290695" y="3910965"/>
            <a:ext cx="4869180" cy="608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粽子*</a:t>
            </a:r>
            <a:r>
              <a:rPr lang="en-US"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</a:t>
            </a:r>
            <a:r>
              <a:rPr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禧福红木筷</a:t>
            </a:r>
            <a:r>
              <a:rPr 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*4+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禧福红木火锅筷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*1</a:t>
            </a:r>
            <a:endParaRPr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8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998335" y="2177092"/>
            <a:ext cx="687705" cy="216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配置：</a:t>
            </a:r>
            <a:endParaRPr sz="14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98335" y="2425144"/>
            <a:ext cx="2514600" cy="150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味绝</a:t>
            </a: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软糙米双肉粽（100g）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200"/>
              </a:lnSpc>
              <a:spcBef>
                <a:spcPts val="52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经典</a:t>
            </a: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软糙米蛋黄肉粽</a:t>
            </a: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（100g）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200"/>
              </a:lnSpc>
              <a:spcBef>
                <a:spcPts val="57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低卡</a:t>
            </a: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软糙米鸡肉粽（100g）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200"/>
              </a:lnSpc>
              <a:spcBef>
                <a:spcPts val="52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营养</a:t>
            </a: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软糙米坚果粽（100g）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200"/>
              </a:lnSpc>
              <a:spcBef>
                <a:spcPts val="52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微甜</a:t>
            </a: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软糙米蜜枣粽（100g）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200"/>
              </a:lnSpc>
              <a:spcBef>
                <a:spcPts val="52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养生</a:t>
            </a: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软糙米红豆山药粽（100g）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200"/>
              </a:lnSpc>
              <a:spcBef>
                <a:spcPts val="57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啊呜一口</a:t>
            </a: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软糙米蛋黄肉粽（60g）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46335" y="2425144"/>
            <a:ext cx="381000" cy="150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×1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200"/>
              </a:lnSpc>
              <a:spcBef>
                <a:spcPts val="52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×1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200"/>
              </a:lnSpc>
              <a:spcBef>
                <a:spcPts val="57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×1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200"/>
              </a:lnSpc>
              <a:spcBef>
                <a:spcPts val="52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×1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200"/>
              </a:lnSpc>
              <a:spcBef>
                <a:spcPts val="52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×1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200"/>
              </a:lnSpc>
              <a:spcBef>
                <a:spcPts val="52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×1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200"/>
              </a:lnSpc>
              <a:spcBef>
                <a:spcPts val="57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×2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98335" y="4050109"/>
            <a:ext cx="9144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禧福红木筷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46335" y="4050109"/>
            <a:ext cx="381000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×4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200"/>
              </a:lnSpc>
              <a:spcBef>
                <a:spcPts val="52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×1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98335" y="4269184"/>
            <a:ext cx="12192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禧福红木火锅筷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98335" y="4488259"/>
            <a:ext cx="19050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包装规格：600x150x100mm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98398" y="5473961"/>
            <a:ext cx="3941445" cy="579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5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软糙米粽子，是目前唯一获得国家发明专利的粽子。采用100%</a:t>
            </a:r>
            <a:endParaRPr sz="11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105"/>
              </a:lnSpc>
              <a:spcBef>
                <a:spcPts val="475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软糙米（不添加1粒糯米），米皮软软的有点Q非常好吃，适合</a:t>
            </a:r>
            <a:endParaRPr sz="11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105"/>
              </a:lnSpc>
              <a:spcBef>
                <a:spcPts val="475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各类人群食用。</a:t>
            </a:r>
            <a:endParaRPr sz="11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98398" y="6075941"/>
            <a:ext cx="394144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5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今年端午节，给重要的人只送“营养高热量低、不伤胃”的软</a:t>
            </a:r>
            <a:endParaRPr sz="11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105"/>
              </a:lnSpc>
              <a:spcBef>
                <a:spcPts val="475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糙米粽子。</a:t>
            </a:r>
            <a:endParaRPr sz="11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440" y="6096134"/>
            <a:ext cx="3941445" cy="346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5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粽（总）争上游，与当下躺平文化宣战。</a:t>
            </a:r>
            <a:endParaRPr sz="11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105"/>
              </a:lnSpc>
              <a:spcBef>
                <a:spcPts val="215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纸浆材质的龙舟包装盒，可当室内绿植器皿，符合环保主题。</a:t>
            </a:r>
            <a:endParaRPr sz="11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F5F7F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820292" y="6487163"/>
            <a:ext cx="371707" cy="370837"/>
            <a:chOff x="11461420" y="6129129"/>
            <a:chExt cx="730580" cy="728871"/>
          </a:xfrm>
        </p:grpSpPr>
        <p:sp>
          <p:nvSpPr>
            <p:cNvPr id="22" name="矩形 21"/>
            <p:cNvSpPr/>
            <p:nvPr/>
          </p:nvSpPr>
          <p:spPr>
            <a:xfrm>
              <a:off x="11461420" y="6129129"/>
              <a:ext cx="321893" cy="321893"/>
            </a:xfrm>
            <a:prstGeom prst="rect">
              <a:avLst/>
            </a:prstGeom>
            <a:noFill/>
            <a:ln>
              <a:solidFill>
                <a:srgbClr val="ADBE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1625943" y="6291943"/>
              <a:ext cx="566057" cy="566057"/>
            </a:xfrm>
            <a:prstGeom prst="rect">
              <a:avLst/>
            </a:prstGeom>
            <a:solidFill>
              <a:srgbClr val="5577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object 3"/>
          <p:cNvSpPr txBox="1"/>
          <p:nvPr>
            <p:custDataLst>
              <p:tags r:id="rId1"/>
            </p:custDataLst>
          </p:nvPr>
        </p:nvSpPr>
        <p:spPr>
          <a:xfrm>
            <a:off x="4777740" y="816927"/>
            <a:ext cx="2903219" cy="923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0" marR="0">
              <a:lnSpc>
                <a:spcPts val="7200"/>
              </a:lnSpc>
              <a:spcBef>
                <a:spcPts val="0"/>
              </a:spcBef>
              <a:spcAft>
                <a:spcPts val="0"/>
              </a:spcAft>
            </a:pPr>
            <a:r>
              <a:rPr sz="7200" spc="3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</a:t>
            </a:r>
            <a:r>
              <a:rPr lang="zh-CN" sz="7200" spc="3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</a:t>
            </a:r>
            <a:r>
              <a:rPr sz="7200" spc="3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款</a:t>
            </a:r>
            <a:endParaRPr sz="7200" spc="3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45380" y="2275205"/>
            <a:ext cx="2567940" cy="4972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4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粽意•礼</a:t>
            </a:r>
            <a:endParaRPr lang="zh-CN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object 4"/>
          <p:cNvSpPr txBox="1"/>
          <p:nvPr>
            <p:custDataLst>
              <p:tags r:id="rId2"/>
            </p:custDataLst>
          </p:nvPr>
        </p:nvSpPr>
        <p:spPr>
          <a:xfrm>
            <a:off x="3889375" y="3896360"/>
            <a:ext cx="5158105" cy="25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0" marR="0">
              <a:lnSpc>
                <a:spcPts val="1980"/>
              </a:lnSpc>
              <a:spcBef>
                <a:spcPts val="720"/>
              </a:spcBef>
              <a:spcAft>
                <a:spcPts val="0"/>
              </a:spcAft>
            </a:pPr>
            <a:r>
              <a:rPr 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粽子</a:t>
            </a:r>
            <a:r>
              <a:rPr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*</a:t>
            </a:r>
            <a:r>
              <a:rPr 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2+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绿豆糕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*2+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艾香包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*1+</a:t>
            </a:r>
            <a:r>
              <a:rPr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凤祥硅胶餐垫</a:t>
            </a:r>
            <a:r>
              <a:rPr 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*1</a:t>
            </a:r>
            <a:endParaRPr lang="en-US" altLang="zh-CN" sz="18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7" name="object 5"/>
          <p:cNvSpPr txBox="1"/>
          <p:nvPr>
            <p:custDataLst>
              <p:tags r:id="rId3"/>
            </p:custDataLst>
          </p:nvPr>
        </p:nvSpPr>
        <p:spPr>
          <a:xfrm>
            <a:off x="4666615" y="5003800"/>
            <a:ext cx="4240530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优惠价：</a:t>
            </a:r>
            <a:r>
              <a:rPr 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69</a:t>
            </a: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</a:t>
            </a:r>
            <a:r>
              <a:rPr 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零售价：</a:t>
            </a:r>
            <a:r>
              <a:rPr lang="en-US" altLang="zh-CN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75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</a:t>
            </a:r>
            <a:endParaRPr lang="zh-CN" altLang="en-US" sz="1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F5F7F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820292" y="6487163"/>
            <a:ext cx="371707" cy="370837"/>
            <a:chOff x="11461420" y="6129129"/>
            <a:chExt cx="730580" cy="728871"/>
          </a:xfrm>
        </p:grpSpPr>
        <p:sp>
          <p:nvSpPr>
            <p:cNvPr id="22" name="矩形 21"/>
            <p:cNvSpPr/>
            <p:nvPr/>
          </p:nvSpPr>
          <p:spPr>
            <a:xfrm>
              <a:off x="11461420" y="6129129"/>
              <a:ext cx="321893" cy="321893"/>
            </a:xfrm>
            <a:prstGeom prst="rect">
              <a:avLst/>
            </a:prstGeom>
            <a:noFill/>
            <a:ln>
              <a:solidFill>
                <a:srgbClr val="ADBE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1625943" y="6291943"/>
              <a:ext cx="566057" cy="566057"/>
            </a:xfrm>
            <a:prstGeom prst="rect">
              <a:avLst/>
            </a:prstGeom>
            <a:solidFill>
              <a:srgbClr val="5577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object 3"/>
          <p:cNvSpPr txBox="1"/>
          <p:nvPr>
            <p:custDataLst>
              <p:tags r:id="rId1"/>
            </p:custDataLst>
          </p:nvPr>
        </p:nvSpPr>
        <p:spPr>
          <a:xfrm>
            <a:off x="4777740" y="816927"/>
            <a:ext cx="2903219" cy="923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0" marR="0">
              <a:lnSpc>
                <a:spcPts val="7200"/>
              </a:lnSpc>
              <a:spcBef>
                <a:spcPts val="0"/>
              </a:spcBef>
              <a:spcAft>
                <a:spcPts val="0"/>
              </a:spcAft>
            </a:pPr>
            <a:r>
              <a:rPr sz="7200" spc="3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</a:t>
            </a:r>
            <a:r>
              <a:rPr lang="zh-CN" sz="7200" spc="3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十</a:t>
            </a:r>
            <a:r>
              <a:rPr sz="7200" spc="3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款</a:t>
            </a:r>
            <a:endParaRPr sz="7200" spc="3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89225" y="2266950"/>
            <a:ext cx="7952105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sz="4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糙米大匠</a:t>
            </a:r>
            <a:r>
              <a:rPr lang="en-US" altLang="zh-CN" sz="4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-</a:t>
            </a:r>
            <a:r>
              <a:rPr lang="zh-CN" altLang="en-US" sz="4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盲盒系列（粽蛋款）</a:t>
            </a:r>
            <a:endParaRPr lang="zh-CN" altLang="en-US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object 5"/>
          <p:cNvSpPr txBox="1"/>
          <p:nvPr>
            <p:custDataLst>
              <p:tags r:id="rId2"/>
            </p:custDataLst>
          </p:nvPr>
        </p:nvSpPr>
        <p:spPr>
          <a:xfrm>
            <a:off x="4605020" y="5013325"/>
            <a:ext cx="4240530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优惠价：</a:t>
            </a:r>
            <a:r>
              <a:rPr 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195</a:t>
            </a: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</a:t>
            </a:r>
            <a:r>
              <a:rPr 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零售价：</a:t>
            </a:r>
            <a:r>
              <a:rPr lang="en-US" altLang="zh-CN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268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</a:t>
            </a:r>
            <a:endParaRPr lang="zh-CN" altLang="en-US" sz="1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object 4"/>
          <p:cNvSpPr txBox="1"/>
          <p:nvPr>
            <p:custDataLst>
              <p:tags r:id="rId3"/>
            </p:custDataLst>
          </p:nvPr>
        </p:nvSpPr>
        <p:spPr>
          <a:xfrm>
            <a:off x="4545965" y="3910965"/>
            <a:ext cx="3947160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粽子*</a:t>
            </a:r>
            <a:r>
              <a:rPr lang="en-US"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</a:t>
            </a:r>
            <a:r>
              <a:rPr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  <a:sym typeface="+mn-ea"/>
              </a:rPr>
              <a:t>IP串联积木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*1</a:t>
            </a:r>
            <a:r>
              <a:rPr lang="en-US"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</a:t>
            </a:r>
            <a:r>
              <a:rPr lang="zh-CN" altLang="en-US"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海鸭蛋</a:t>
            </a:r>
            <a:r>
              <a:rPr lang="en-US" altLang="zh-CN"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*6</a:t>
            </a:r>
            <a:endParaRPr lang="en-US" altLang="zh-CN" sz="18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998335" y="2298377"/>
            <a:ext cx="687705" cy="216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配置：</a:t>
            </a:r>
            <a:endParaRPr sz="14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98335" y="2546429"/>
            <a:ext cx="2514600" cy="150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味绝</a:t>
            </a: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软糙米双肉粽（100g）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200"/>
              </a:lnSpc>
              <a:spcBef>
                <a:spcPts val="52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经典</a:t>
            </a: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软糙米蛋黄肉粽</a:t>
            </a: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（100g）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200"/>
              </a:lnSpc>
              <a:spcBef>
                <a:spcPts val="57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低卡</a:t>
            </a: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软糙米鸡肉粽（100g）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200"/>
              </a:lnSpc>
              <a:spcBef>
                <a:spcPts val="52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营养</a:t>
            </a: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软糙米坚果粽（100g）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200"/>
              </a:lnSpc>
              <a:spcBef>
                <a:spcPts val="52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微甜</a:t>
            </a: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软糙米蜜枣粽（100g）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200"/>
              </a:lnSpc>
              <a:spcBef>
                <a:spcPts val="52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养生</a:t>
            </a: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软糙米红豆山药粽（100g）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200"/>
              </a:lnSpc>
              <a:spcBef>
                <a:spcPts val="57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啊呜一口</a:t>
            </a: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软糙米蛋黄肉粽（60g）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46335" y="2546429"/>
            <a:ext cx="381000" cy="150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×1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200"/>
              </a:lnSpc>
              <a:spcBef>
                <a:spcPts val="52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×1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200"/>
              </a:lnSpc>
              <a:spcBef>
                <a:spcPts val="57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×1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200"/>
              </a:lnSpc>
              <a:spcBef>
                <a:spcPts val="52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×1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200"/>
              </a:lnSpc>
              <a:spcBef>
                <a:spcPts val="52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×1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200"/>
              </a:lnSpc>
              <a:spcBef>
                <a:spcPts val="52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×1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200"/>
              </a:lnSpc>
              <a:spcBef>
                <a:spcPts val="57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×2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98335" y="4134564"/>
            <a:ext cx="9144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IP串联积木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46335" y="4134564"/>
            <a:ext cx="381000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×1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200"/>
              </a:lnSpc>
              <a:spcBef>
                <a:spcPts val="52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×6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98335" y="4353639"/>
            <a:ext cx="6096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海鸭蛋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98335" y="4572714"/>
            <a:ext cx="18288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包装规格：440x280x90mm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98398" y="5534921"/>
            <a:ext cx="4081780" cy="579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5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软糙米粽子，是目前唯一获得国家发明专利的粽子。采用100%软</a:t>
            </a:r>
            <a:endParaRPr sz="11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105"/>
              </a:lnSpc>
              <a:spcBef>
                <a:spcPts val="475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糙米（不添加1粒糯米），米皮软软的有点Q非常好吃，适合各类</a:t>
            </a:r>
            <a:endParaRPr sz="11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105"/>
              </a:lnSpc>
              <a:spcBef>
                <a:spcPts val="475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人群食用。</a:t>
            </a:r>
            <a:endParaRPr sz="11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98398" y="6136901"/>
            <a:ext cx="4081780" cy="379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5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今年端午节，给重要的人只送“营养高热量低、不伤胃”的软糙</a:t>
            </a:r>
            <a:endParaRPr sz="11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105"/>
              </a:lnSpc>
              <a:spcBef>
                <a:spcPts val="475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米粽子。</a:t>
            </a:r>
            <a:endParaRPr sz="11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440" y="6157094"/>
            <a:ext cx="5671185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5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动画场景与内置产品特点相结合的固定款</a:t>
            </a:r>
            <a:r>
              <a:rPr sz="11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+</a:t>
            </a:r>
            <a:r>
              <a:rPr sz="11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2个隐藏款（啊呜一口粽）</a:t>
            </a:r>
            <a:r>
              <a:rPr sz="11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+</a:t>
            </a:r>
            <a:r>
              <a:rPr sz="11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糙米大匠IP串联</a:t>
            </a:r>
            <a:endParaRPr sz="11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105"/>
              </a:lnSpc>
              <a:spcBef>
                <a:spcPts val="215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积木的设计，在送健康的同时，增加了探索性和娱乐性。</a:t>
            </a:r>
            <a:endParaRPr sz="11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F5F7F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820292" y="6487163"/>
            <a:ext cx="371707" cy="370837"/>
            <a:chOff x="11461420" y="6129129"/>
            <a:chExt cx="730580" cy="728871"/>
          </a:xfrm>
        </p:grpSpPr>
        <p:sp>
          <p:nvSpPr>
            <p:cNvPr id="22" name="矩形 21"/>
            <p:cNvSpPr/>
            <p:nvPr/>
          </p:nvSpPr>
          <p:spPr>
            <a:xfrm>
              <a:off x="11461420" y="6129129"/>
              <a:ext cx="321893" cy="321893"/>
            </a:xfrm>
            <a:prstGeom prst="rect">
              <a:avLst/>
            </a:prstGeom>
            <a:noFill/>
            <a:ln>
              <a:solidFill>
                <a:srgbClr val="ADBE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1625943" y="6291943"/>
              <a:ext cx="566057" cy="566057"/>
            </a:xfrm>
            <a:prstGeom prst="rect">
              <a:avLst/>
            </a:prstGeom>
            <a:solidFill>
              <a:srgbClr val="5577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object 3"/>
          <p:cNvSpPr txBox="1"/>
          <p:nvPr>
            <p:custDataLst>
              <p:tags r:id="rId1"/>
            </p:custDataLst>
          </p:nvPr>
        </p:nvSpPr>
        <p:spPr>
          <a:xfrm>
            <a:off x="4229735" y="816610"/>
            <a:ext cx="4295775" cy="923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0" marR="0">
              <a:lnSpc>
                <a:spcPts val="7200"/>
              </a:lnSpc>
              <a:spcBef>
                <a:spcPts val="0"/>
              </a:spcBef>
              <a:spcAft>
                <a:spcPts val="0"/>
              </a:spcAft>
            </a:pPr>
            <a:r>
              <a:rPr sz="7200" spc="3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</a:t>
            </a:r>
            <a:r>
              <a:rPr lang="zh-CN" sz="7200" spc="3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十一</a:t>
            </a:r>
            <a:r>
              <a:rPr sz="7200" spc="3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款</a:t>
            </a:r>
            <a:endParaRPr sz="7200" spc="3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5"/>
          <p:cNvSpPr txBox="1"/>
          <p:nvPr>
            <p:custDataLst>
              <p:tags r:id="rId2"/>
            </p:custDataLst>
          </p:nvPr>
        </p:nvSpPr>
        <p:spPr>
          <a:xfrm>
            <a:off x="4605020" y="5013325"/>
            <a:ext cx="4240530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优惠价：</a:t>
            </a:r>
            <a:r>
              <a:rPr 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198</a:t>
            </a: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</a:t>
            </a:r>
            <a:r>
              <a:rPr 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零售价：</a:t>
            </a:r>
            <a:r>
              <a:rPr lang="en-US" altLang="zh-CN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238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</a:t>
            </a:r>
            <a:endParaRPr lang="zh-CN" altLang="en-US" sz="1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88005" y="2207260"/>
            <a:ext cx="7719060" cy="14452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端午节日礼盒</a:t>
            </a:r>
            <a:r>
              <a:rPr lang="en-US" altLang="zh-CN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zh-CN" altLang="en-US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粽里寻</a:t>
            </a:r>
            <a:r>
              <a:rPr lang="en-US" altLang="zh-CN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</a:t>
            </a:r>
            <a:endParaRPr lang="en-US" altLang="zh-CN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zh-CN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object 4"/>
          <p:cNvSpPr txBox="1"/>
          <p:nvPr>
            <p:custDataLst>
              <p:tags r:id="rId3"/>
            </p:custDataLst>
          </p:nvPr>
        </p:nvSpPr>
        <p:spPr>
          <a:xfrm>
            <a:off x="4497070" y="3940810"/>
            <a:ext cx="3760470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粽子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*</a:t>
            </a:r>
            <a:r>
              <a:rPr lang="en-US"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</a:t>
            </a:r>
            <a:r>
              <a:rPr lang="zh-CN"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风扇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*1+</a:t>
            </a:r>
            <a:r>
              <a:rPr lang="zh-CN"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口红杯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*1+</a:t>
            </a:r>
            <a:r>
              <a:rPr lang="zh-CN"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充电线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*1</a:t>
            </a:r>
            <a:endParaRPr sz="18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8759" y="228441"/>
            <a:ext cx="168275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仿宋" panose="02010609060101010101" charset="-122"/>
                <a:cs typeface="仿宋" panose="02010609060101010101" charset="-122"/>
              </a:rPr>
              <a:t>端午礼盒——粽里寻TA</a:t>
            </a:r>
            <a:endParaRPr sz="1200" dirty="0">
              <a:solidFill>
                <a:srgbClr val="000000"/>
              </a:solidFill>
              <a:latin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F5F7F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820292" y="6487163"/>
            <a:ext cx="371707" cy="370837"/>
            <a:chOff x="11461420" y="6129129"/>
            <a:chExt cx="730580" cy="728871"/>
          </a:xfrm>
        </p:grpSpPr>
        <p:sp>
          <p:nvSpPr>
            <p:cNvPr id="22" name="矩形 21"/>
            <p:cNvSpPr/>
            <p:nvPr/>
          </p:nvSpPr>
          <p:spPr>
            <a:xfrm>
              <a:off x="11461420" y="6129129"/>
              <a:ext cx="321893" cy="321893"/>
            </a:xfrm>
            <a:prstGeom prst="rect">
              <a:avLst/>
            </a:prstGeom>
            <a:noFill/>
            <a:ln>
              <a:solidFill>
                <a:srgbClr val="ADBE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1625943" y="6291943"/>
              <a:ext cx="566057" cy="566057"/>
            </a:xfrm>
            <a:prstGeom prst="rect">
              <a:avLst/>
            </a:prstGeom>
            <a:solidFill>
              <a:srgbClr val="5577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object 3"/>
          <p:cNvSpPr txBox="1"/>
          <p:nvPr>
            <p:custDataLst>
              <p:tags r:id="rId1"/>
            </p:custDataLst>
          </p:nvPr>
        </p:nvSpPr>
        <p:spPr>
          <a:xfrm>
            <a:off x="4462780" y="894715"/>
            <a:ext cx="3854450" cy="923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0" marR="0">
              <a:lnSpc>
                <a:spcPts val="7200"/>
              </a:lnSpc>
              <a:spcBef>
                <a:spcPts val="0"/>
              </a:spcBef>
              <a:spcAft>
                <a:spcPts val="0"/>
              </a:spcAft>
            </a:pPr>
            <a:r>
              <a:rPr sz="7200" spc="3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</a:t>
            </a:r>
            <a:r>
              <a:rPr lang="zh-CN" sz="7200" spc="3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十二</a:t>
            </a:r>
            <a:r>
              <a:rPr sz="7200" spc="3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款</a:t>
            </a:r>
            <a:endParaRPr sz="7200" spc="3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5"/>
          <p:cNvSpPr txBox="1"/>
          <p:nvPr>
            <p:custDataLst>
              <p:tags r:id="rId2"/>
            </p:custDataLst>
          </p:nvPr>
        </p:nvSpPr>
        <p:spPr>
          <a:xfrm>
            <a:off x="4605020" y="5013325"/>
            <a:ext cx="4240530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优惠价：</a:t>
            </a:r>
            <a:r>
              <a:rPr 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213</a:t>
            </a: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</a:t>
            </a:r>
            <a:r>
              <a:rPr 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零售价：</a:t>
            </a:r>
            <a:r>
              <a:rPr lang="en-US" altLang="zh-CN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348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</a:t>
            </a:r>
            <a:endParaRPr lang="zh-CN" altLang="en-US" sz="1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13505" y="2266315"/>
            <a:ext cx="4953000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争渡争渡</a:t>
            </a:r>
            <a:r>
              <a:rPr lang="en-US" altLang="zh-CN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zh-CN" altLang="en-US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元气畅饮</a:t>
            </a:r>
            <a:endParaRPr lang="zh-CN" altLang="en-US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object 4"/>
          <p:cNvSpPr txBox="1"/>
          <p:nvPr>
            <p:custDataLst>
              <p:tags r:id="rId3"/>
            </p:custDataLst>
          </p:nvPr>
        </p:nvSpPr>
        <p:spPr>
          <a:xfrm>
            <a:off x="3627120" y="3960495"/>
            <a:ext cx="6565265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知味观粽子*2+高邮鸭蛋*2+夏日水杯*1+游水龙舟*1+龙舟香囊*1</a:t>
            </a:r>
            <a:endParaRPr sz="18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9269" y="1506272"/>
            <a:ext cx="1066800" cy="339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808080"/>
                </a:solidFill>
                <a:latin typeface="KJJNVN+MicrosoftYaHei-Bold" panose="02000500000000000000"/>
                <a:cs typeface="KJJNVN+MicrosoftYaHei-Bold" panose="02000500000000000000"/>
              </a:rPr>
              <a:t>内容配置</a:t>
            </a:r>
            <a:endParaRPr sz="1800" dirty="0">
              <a:solidFill>
                <a:srgbClr val="808080"/>
              </a:solidFill>
              <a:latin typeface="KJJNVN+MicrosoftYaHei-Bold" panose="02000500000000000000"/>
              <a:cs typeface="KJJNVN+MicrosoftYaHei-Bold" panose="0200050000000000000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8792" y="2038103"/>
            <a:ext cx="1638429" cy="1233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808080"/>
                </a:solidFill>
                <a:latin typeface="WQDGBD+MicrosoftYaHei" panose="02000500000000000000"/>
                <a:cs typeface="WQDGBD+MicrosoftYaHei" panose="02000500000000000000"/>
              </a:rPr>
              <a:t>争渡争渡礼盒×1</a:t>
            </a:r>
            <a:endParaRPr sz="1400" dirty="0">
              <a:solidFill>
                <a:srgbClr val="808080"/>
              </a:solidFill>
              <a:latin typeface="WQDGBD+MicrosoftYaHei" panose="02000500000000000000"/>
              <a:cs typeface="WQDGBD+MicrosoftYaHei" panose="02000500000000000000"/>
            </a:endParaRPr>
          </a:p>
          <a:p>
            <a:pPr marL="0" marR="0">
              <a:lnSpc>
                <a:spcPts val="1855"/>
              </a:lnSpc>
              <a:spcBef>
                <a:spcPts val="615"/>
              </a:spcBef>
              <a:spcAft>
                <a:spcPts val="0"/>
              </a:spcAft>
            </a:pPr>
            <a:r>
              <a:rPr sz="1400" dirty="0">
                <a:solidFill>
                  <a:srgbClr val="808080"/>
                </a:solidFill>
                <a:latin typeface="WQDGBD+MicrosoftYaHei" panose="02000500000000000000"/>
                <a:cs typeface="WQDGBD+MicrosoftYaHei" panose="02000500000000000000"/>
              </a:rPr>
              <a:t>知味观粽子×2</a:t>
            </a:r>
            <a:endParaRPr sz="1400" dirty="0">
              <a:solidFill>
                <a:srgbClr val="808080"/>
              </a:solidFill>
              <a:latin typeface="WQDGBD+MicrosoftYaHei" panose="02000500000000000000"/>
              <a:cs typeface="WQDGBD+MicrosoftYaHei" panose="02000500000000000000"/>
            </a:endParaRPr>
          </a:p>
          <a:p>
            <a:pPr marL="0" marR="0">
              <a:lnSpc>
                <a:spcPts val="1855"/>
              </a:lnSpc>
              <a:spcBef>
                <a:spcPts val="615"/>
              </a:spcBef>
              <a:spcAft>
                <a:spcPts val="0"/>
              </a:spcAft>
            </a:pPr>
            <a:r>
              <a:rPr sz="1400" dirty="0">
                <a:solidFill>
                  <a:srgbClr val="808080"/>
                </a:solidFill>
                <a:latin typeface="WQDGBD+MicrosoftYaHei" panose="02000500000000000000"/>
                <a:cs typeface="WQDGBD+MicrosoftYaHei" panose="02000500000000000000"/>
              </a:rPr>
              <a:t>红太阳高邮鸭蛋×2</a:t>
            </a:r>
            <a:endParaRPr sz="1400" dirty="0">
              <a:solidFill>
                <a:srgbClr val="808080"/>
              </a:solidFill>
              <a:latin typeface="WQDGBD+MicrosoftYaHei" panose="02000500000000000000"/>
              <a:cs typeface="WQDGBD+MicrosoftYaHei" panose="02000500000000000000"/>
            </a:endParaRPr>
          </a:p>
          <a:p>
            <a:pPr marL="0" marR="0">
              <a:lnSpc>
                <a:spcPts val="1855"/>
              </a:lnSpc>
              <a:spcBef>
                <a:spcPts val="615"/>
              </a:spcBef>
              <a:spcAft>
                <a:spcPts val="0"/>
              </a:spcAft>
            </a:pPr>
            <a:r>
              <a:rPr sz="1400" dirty="0">
                <a:solidFill>
                  <a:srgbClr val="808080"/>
                </a:solidFill>
                <a:latin typeface="WQDGBD+MicrosoftYaHei" panose="02000500000000000000"/>
                <a:cs typeface="WQDGBD+MicrosoftYaHei" panose="02000500000000000000"/>
              </a:rPr>
              <a:t>游水龙舟×1</a:t>
            </a:r>
            <a:endParaRPr sz="1400" dirty="0">
              <a:solidFill>
                <a:srgbClr val="808080"/>
              </a:solidFill>
              <a:latin typeface="WQDGBD+MicrosoftYaHei" panose="02000500000000000000"/>
              <a:cs typeface="WQDGBD+MicrosoftYaHei" panose="0200050000000000000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8792" y="3318263"/>
            <a:ext cx="1103124" cy="2736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808080"/>
                </a:solidFill>
                <a:latin typeface="WQDGBD+MicrosoftYaHei" panose="02000500000000000000"/>
                <a:cs typeface="WQDGBD+MicrosoftYaHei" panose="02000500000000000000"/>
              </a:rPr>
              <a:t>龙舟香囊×1</a:t>
            </a:r>
            <a:endParaRPr sz="1400" dirty="0">
              <a:solidFill>
                <a:srgbClr val="808080"/>
              </a:solidFill>
              <a:latin typeface="WQDGBD+MicrosoftYaHei" panose="02000500000000000000"/>
              <a:cs typeface="WQDGBD+MicrosoftYaHei" panose="0200050000000000000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8792" y="3638303"/>
            <a:ext cx="1103124" cy="2736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808080"/>
                </a:solidFill>
                <a:latin typeface="WQDGBD+MicrosoftYaHei" panose="02000500000000000000"/>
                <a:cs typeface="WQDGBD+MicrosoftYaHei" panose="02000500000000000000"/>
              </a:rPr>
              <a:t>夏日水杯×1</a:t>
            </a:r>
            <a:endParaRPr sz="1400" dirty="0">
              <a:solidFill>
                <a:srgbClr val="808080"/>
              </a:solidFill>
              <a:latin typeface="WQDGBD+MicrosoftYaHei" panose="02000500000000000000"/>
              <a:cs typeface="WQDGBD+MicrosoftYaHei" panose="02000500000000000000"/>
            </a:endParaRP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F5F7F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820292" y="6487163"/>
            <a:ext cx="371707" cy="370837"/>
            <a:chOff x="11461420" y="6129129"/>
            <a:chExt cx="730580" cy="728871"/>
          </a:xfrm>
        </p:grpSpPr>
        <p:sp>
          <p:nvSpPr>
            <p:cNvPr id="22" name="矩形 21"/>
            <p:cNvSpPr/>
            <p:nvPr/>
          </p:nvSpPr>
          <p:spPr>
            <a:xfrm>
              <a:off x="11461420" y="6129129"/>
              <a:ext cx="321893" cy="321893"/>
            </a:xfrm>
            <a:prstGeom prst="rect">
              <a:avLst/>
            </a:prstGeom>
            <a:noFill/>
            <a:ln>
              <a:solidFill>
                <a:srgbClr val="ADBE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1625943" y="6291943"/>
              <a:ext cx="566057" cy="566057"/>
            </a:xfrm>
            <a:prstGeom prst="rect">
              <a:avLst/>
            </a:prstGeom>
            <a:solidFill>
              <a:srgbClr val="5577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object 3"/>
          <p:cNvSpPr txBox="1"/>
          <p:nvPr>
            <p:custDataLst>
              <p:tags r:id="rId1"/>
            </p:custDataLst>
          </p:nvPr>
        </p:nvSpPr>
        <p:spPr>
          <a:xfrm>
            <a:off x="4605020" y="816610"/>
            <a:ext cx="4550410" cy="923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0" marR="0">
              <a:lnSpc>
                <a:spcPts val="7200"/>
              </a:lnSpc>
              <a:spcBef>
                <a:spcPts val="0"/>
              </a:spcBef>
              <a:spcAft>
                <a:spcPts val="0"/>
              </a:spcAft>
            </a:pPr>
            <a:r>
              <a:rPr sz="7200" spc="3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</a:t>
            </a:r>
            <a:r>
              <a:rPr lang="zh-CN" sz="7200" spc="3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十三</a:t>
            </a:r>
            <a:r>
              <a:rPr sz="7200" spc="3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款</a:t>
            </a:r>
            <a:endParaRPr sz="7200" spc="3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51885" y="226695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sz="4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端午创意礼箱</a:t>
            </a:r>
            <a:r>
              <a:rPr lang="en-US" altLang="zh-CN" sz="4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-</a:t>
            </a:r>
            <a:r>
              <a:rPr lang="zh-CN" altLang="en-US" sz="4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粽游季</a:t>
            </a:r>
            <a:endParaRPr lang="zh-CN" altLang="en-US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object 5"/>
          <p:cNvSpPr txBox="1"/>
          <p:nvPr>
            <p:custDataLst>
              <p:tags r:id="rId2"/>
            </p:custDataLst>
          </p:nvPr>
        </p:nvSpPr>
        <p:spPr>
          <a:xfrm>
            <a:off x="4759960" y="5013960"/>
            <a:ext cx="4240530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优惠价：</a:t>
            </a:r>
            <a:r>
              <a:rPr 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220</a:t>
            </a: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</a:t>
            </a:r>
            <a:r>
              <a:rPr 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零售价：</a:t>
            </a:r>
            <a:r>
              <a:rPr 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246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</a:t>
            </a:r>
            <a:endParaRPr lang="zh-CN" altLang="en-US" sz="1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object 4"/>
          <p:cNvSpPr txBox="1"/>
          <p:nvPr>
            <p:custDataLst>
              <p:tags r:id="rId3"/>
            </p:custDataLst>
          </p:nvPr>
        </p:nvSpPr>
        <p:spPr>
          <a:xfrm>
            <a:off x="4393565" y="3893820"/>
            <a:ext cx="3741420" cy="2616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粽子*</a:t>
            </a:r>
            <a:r>
              <a:rPr lang="en-US"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6+</a:t>
            </a:r>
            <a:r>
              <a:rPr lang="zh-CN" altLang="en-US"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商务雨伞</a:t>
            </a:r>
            <a:r>
              <a:rPr lang="en-US" altLang="zh-CN"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*1+</a:t>
            </a:r>
            <a:r>
              <a:rPr lang="zh-CN" altLang="en-US"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数显保温杯</a:t>
            </a:r>
            <a:r>
              <a:rPr lang="en-US" altLang="zh-CN"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*1</a:t>
            </a:r>
            <a:endParaRPr lang="en-US" altLang="zh-CN" sz="18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9115" y="345509"/>
            <a:ext cx="1157605" cy="440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JJNVN+MicrosoftYaHei-Bold" panose="02000500000000000000"/>
                <a:cs typeface="KJJNVN+MicrosoftYaHei-Bold" panose="02000500000000000000"/>
              </a:rPr>
              <a:t>粽游</a:t>
            </a:r>
            <a:r>
              <a:rPr sz="2400" dirty="0">
                <a:solidFill>
                  <a:srgbClr val="000000"/>
                </a:solidFill>
                <a:latin typeface="KJJNVN+MicrosoftYaHei-Bold" panose="02000500000000000000"/>
                <a:cs typeface="KJJNVN+MicrosoftYaHei-Bold" panose="02000500000000000000"/>
              </a:rPr>
              <a:t>季</a:t>
            </a:r>
            <a:endParaRPr sz="2400" dirty="0">
              <a:solidFill>
                <a:srgbClr val="000000"/>
              </a:solidFill>
              <a:latin typeface="KJJNVN+MicrosoftYaHei-Bold" panose="02000500000000000000"/>
              <a:cs typeface="KJJNVN+MicrosoftYaHei-Bold" panose="0200050000000000000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640" y="896654"/>
            <a:ext cx="1339855" cy="38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型号：OVD2327</a:t>
            </a:r>
            <a:endParaRPr sz="120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endParaRPr sz="120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94825" y="1856139"/>
            <a:ext cx="74866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粽子</a:t>
            </a:r>
            <a:r>
              <a:rPr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6枚</a:t>
            </a:r>
            <a:endParaRPr sz="1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51950" y="2138957"/>
            <a:ext cx="2305050" cy="509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◆五芳斋100克真空五方猪肉粽</a:t>
            </a:r>
            <a:r>
              <a:rPr sz="1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2个/袋</a:t>
            </a:r>
            <a:endParaRPr sz="10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◆五芳斋100克真空原香赤豆粽</a:t>
            </a:r>
            <a:r>
              <a:rPr sz="1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2个/袋</a:t>
            </a:r>
            <a:endParaRPr sz="10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◆五芳斋100克真空新疆红枣粽</a:t>
            </a:r>
            <a:r>
              <a:rPr sz="1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2个/袋</a:t>
            </a:r>
            <a:endParaRPr sz="10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59040" y="4453290"/>
            <a:ext cx="914400" cy="2392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KJJNVN+MicrosoftYaHei-Bold" panose="02000500000000000000"/>
              </a:rPr>
              <a:t>折叠晴雨伞</a:t>
            </a:r>
            <a:endParaRPr sz="1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KJJNVN+MicrosoftYaHei-Bold" panose="0200050000000000000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48880" y="4731662"/>
            <a:ext cx="1684654" cy="1119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开/收伞方式：手动</a:t>
            </a:r>
            <a:endParaRPr sz="10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伞下直径98cm*8骨</a:t>
            </a:r>
            <a:endParaRPr sz="10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重量：290g</a:t>
            </a:r>
            <a:endParaRPr sz="10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材质：190T春亚纺面料+黑</a:t>
            </a:r>
            <a:endParaRPr sz="10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胶防晒涂层，可晴雨两用</a:t>
            </a:r>
            <a:endParaRPr sz="10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全黑色烤漆钢骨+全新料A</a:t>
            </a:r>
            <a:endParaRPr sz="10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黑色手柄</a:t>
            </a:r>
            <a:endParaRPr sz="10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15575" y="5162560"/>
            <a:ext cx="1066800" cy="242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RUGBIJ+YuGothicUI-Regular" panose="02000500000000000000"/>
              </a:rPr>
              <a:t>◀</a:t>
            </a:r>
            <a:r>
              <a:rPr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KJJNVN+MicrosoftYaHei-Bold" panose="02000500000000000000"/>
              </a:rPr>
              <a:t>数显保温杯</a:t>
            </a:r>
            <a:endParaRPr sz="1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KJJNVN+MicrosoftYaHei-Bold" panose="0200050000000000000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46360" y="5433972"/>
            <a:ext cx="1696379" cy="57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功能：保温保冷、温度显示</a:t>
            </a:r>
            <a:endParaRPr sz="10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315"/>
              </a:lnSpc>
              <a:spcBef>
                <a:spcPts val="175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容量：500ml</a:t>
            </a:r>
            <a:endParaRPr sz="10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315"/>
              </a:lnSpc>
              <a:spcBef>
                <a:spcPts val="125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产品尺寸：6.5*6.5*22.5cm</a:t>
            </a:r>
            <a:endParaRPr sz="10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6100" y="5820444"/>
            <a:ext cx="4292500" cy="668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材质：ABS</a:t>
            </a:r>
            <a:r>
              <a:rPr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尺寸：28*14*21cm</a:t>
            </a:r>
            <a:endParaRPr sz="1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585"/>
              </a:lnSpc>
              <a:spcBef>
                <a:spcPts val="23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箱体：（环保ABS+PC）</a:t>
            </a:r>
            <a:r>
              <a:rPr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内里（涤纶）</a:t>
            </a:r>
            <a:endParaRPr sz="1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585"/>
              </a:lnSpc>
              <a:spcBef>
                <a:spcPts val="23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配品：行李箱*1、五芳斋粽子*6、商务雨伞*1、数显保温杯*1</a:t>
            </a:r>
            <a:endParaRPr sz="1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F5F7F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820292" y="6487163"/>
            <a:ext cx="371707" cy="370837"/>
            <a:chOff x="11461420" y="6129129"/>
            <a:chExt cx="730580" cy="728871"/>
          </a:xfrm>
        </p:grpSpPr>
        <p:sp>
          <p:nvSpPr>
            <p:cNvPr id="22" name="矩形 21"/>
            <p:cNvSpPr/>
            <p:nvPr/>
          </p:nvSpPr>
          <p:spPr>
            <a:xfrm>
              <a:off x="11461420" y="6129129"/>
              <a:ext cx="321893" cy="321893"/>
            </a:xfrm>
            <a:prstGeom prst="rect">
              <a:avLst/>
            </a:prstGeom>
            <a:noFill/>
            <a:ln>
              <a:solidFill>
                <a:srgbClr val="ADBE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1625943" y="6291943"/>
              <a:ext cx="566057" cy="566057"/>
            </a:xfrm>
            <a:prstGeom prst="rect">
              <a:avLst/>
            </a:prstGeom>
            <a:solidFill>
              <a:srgbClr val="5577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object 3"/>
          <p:cNvSpPr txBox="1"/>
          <p:nvPr>
            <p:custDataLst>
              <p:tags r:id="rId1"/>
            </p:custDataLst>
          </p:nvPr>
        </p:nvSpPr>
        <p:spPr>
          <a:xfrm>
            <a:off x="4605020" y="816610"/>
            <a:ext cx="4550410" cy="923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0" marR="0">
              <a:lnSpc>
                <a:spcPts val="7200"/>
              </a:lnSpc>
              <a:spcBef>
                <a:spcPts val="0"/>
              </a:spcBef>
              <a:spcAft>
                <a:spcPts val="0"/>
              </a:spcAft>
            </a:pPr>
            <a:r>
              <a:rPr sz="7200" spc="3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</a:t>
            </a:r>
            <a:r>
              <a:rPr lang="zh-CN" sz="7200" spc="3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十四</a:t>
            </a:r>
            <a:r>
              <a:rPr sz="7200" spc="3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款</a:t>
            </a:r>
            <a:endParaRPr sz="7200" spc="3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54910" y="2266950"/>
            <a:ext cx="8539480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sz="4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糙米大匠</a:t>
            </a:r>
            <a:r>
              <a:rPr lang="en-US" altLang="zh-CN" sz="4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-</a:t>
            </a:r>
            <a:r>
              <a:rPr lang="zh-CN" altLang="en-US" sz="4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百发百中系列</a:t>
            </a:r>
            <a:r>
              <a:rPr lang="zh-CN" altLang="en-US" sz="4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（元气款）</a:t>
            </a:r>
            <a:endParaRPr lang="zh-CN" altLang="en-US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object 5"/>
          <p:cNvSpPr txBox="1"/>
          <p:nvPr>
            <p:custDataLst>
              <p:tags r:id="rId2"/>
            </p:custDataLst>
          </p:nvPr>
        </p:nvSpPr>
        <p:spPr>
          <a:xfrm>
            <a:off x="4605020" y="5013325"/>
            <a:ext cx="4240530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优惠价：</a:t>
            </a:r>
            <a:r>
              <a:rPr 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231</a:t>
            </a: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</a:t>
            </a:r>
            <a:r>
              <a:rPr 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零售价：</a:t>
            </a:r>
            <a:r>
              <a:rPr lang="en-US" altLang="zh-CN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298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</a:t>
            </a:r>
            <a:endParaRPr lang="zh-CN" altLang="en-US" sz="1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object 4"/>
          <p:cNvSpPr txBox="1"/>
          <p:nvPr>
            <p:custDataLst>
              <p:tags r:id="rId3"/>
            </p:custDataLst>
          </p:nvPr>
        </p:nvSpPr>
        <p:spPr>
          <a:xfrm>
            <a:off x="2068830" y="4162425"/>
            <a:ext cx="931227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粽子*</a:t>
            </a:r>
            <a:r>
              <a:rPr lang="en-US"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</a:t>
            </a:r>
            <a:r>
              <a:rPr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  <a:sym typeface="+mn-ea"/>
              </a:rPr>
              <a:t>多场景PVC提箱</a:t>
            </a:r>
            <a:r>
              <a:rPr lang="en-US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  <a:sym typeface="+mn-ea"/>
              </a:rPr>
              <a:t>*1+</a:t>
            </a:r>
            <a:r>
              <a:rPr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  <a:sym typeface="+mn-ea"/>
              </a:rPr>
              <a:t>元气果饮杯</a:t>
            </a:r>
            <a:r>
              <a:rPr lang="en-US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  <a:sym typeface="+mn-ea"/>
              </a:rPr>
              <a:t>*1+</a:t>
            </a:r>
            <a:r>
              <a:rPr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  <a:sym typeface="+mn-ea"/>
              </a:rPr>
              <a:t>U型颈枕</a:t>
            </a:r>
            <a:r>
              <a:rPr lang="en-US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  <a:sym typeface="+mn-ea"/>
              </a:rPr>
              <a:t>*1+</a:t>
            </a:r>
            <a:r>
              <a:rPr lang="zh-CN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  <a:sym typeface="+mn-ea"/>
              </a:rPr>
              <a:t>风扇</a:t>
            </a:r>
            <a:r>
              <a:rPr lang="en-US" altLang="zh-CN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  <a:sym typeface="+mn-ea"/>
              </a:rPr>
              <a:t>*1+</a:t>
            </a:r>
            <a:r>
              <a:rPr lang="zh-CN" altLang="en-US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  <a:sym typeface="+mn-ea"/>
              </a:rPr>
              <a:t>种子纸</a:t>
            </a:r>
            <a:r>
              <a:rPr lang="en-US" altLang="zh-CN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  <a:sym typeface="+mn-ea"/>
              </a:rPr>
              <a:t>*2+</a:t>
            </a:r>
            <a:r>
              <a:rPr lang="zh-CN" altLang="en-US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  <a:sym typeface="+mn-ea"/>
              </a:rPr>
              <a:t>营养土</a:t>
            </a:r>
            <a:r>
              <a:rPr lang="en-US" altLang="zh-CN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  <a:sym typeface="+mn-ea"/>
              </a:rPr>
              <a:t>*1+</a:t>
            </a:r>
            <a:r>
              <a:rPr lang="zh-CN" altLang="en-US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  <a:sym typeface="+mn-ea"/>
              </a:rPr>
              <a:t>海鸭蛋</a:t>
            </a:r>
            <a:r>
              <a:rPr lang="en-US" altLang="zh-CN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  <a:sym typeface="+mn-ea"/>
              </a:rPr>
              <a:t>*2</a:t>
            </a:r>
            <a:endParaRPr lang="en-US" altLang="zh-CN" sz="1800" dirty="0">
              <a:solidFill>
                <a:srgbClr val="000000"/>
              </a:solidFill>
              <a:latin typeface="幼圆" panose="02010509060101010101" charset="-122"/>
              <a:ea typeface="宋体" panose="02010600030101010101" pitchFamily="2" charset="-122"/>
              <a:cs typeface="幼圆" panose="0201050906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02144" y="2449507"/>
            <a:ext cx="687705" cy="216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配置：</a:t>
            </a:r>
            <a:endParaRPr sz="14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02144" y="2697559"/>
            <a:ext cx="1143000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多场景PVC提箱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200"/>
              </a:lnSpc>
              <a:spcBef>
                <a:spcPts val="52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元气果饮杯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200"/>
              </a:lnSpc>
              <a:spcBef>
                <a:spcPts val="57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U型颈枕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50145" y="2697559"/>
            <a:ext cx="381000" cy="1285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×1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200"/>
              </a:lnSpc>
              <a:spcBef>
                <a:spcPts val="52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×1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200"/>
              </a:lnSpc>
              <a:spcBef>
                <a:spcPts val="57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×1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200"/>
              </a:lnSpc>
              <a:spcBef>
                <a:spcPts val="52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×1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200"/>
              </a:lnSpc>
              <a:spcBef>
                <a:spcPts val="52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×2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200"/>
              </a:lnSpc>
              <a:spcBef>
                <a:spcPts val="52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×1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02144" y="3354784"/>
            <a:ext cx="2133600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桌面/户外两用风扇（薄荷绿)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200"/>
              </a:lnSpc>
              <a:spcBef>
                <a:spcPts val="52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种子纸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02144" y="3792934"/>
            <a:ext cx="6096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营养土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02144" y="4103449"/>
            <a:ext cx="34290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糙米大匠软糙米粽子（双肉粽+双蜜枣粽）</a:t>
            </a: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×2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02144" y="4322524"/>
            <a:ext cx="11430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海鸭蛋（70g）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50145" y="4322524"/>
            <a:ext cx="3810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×2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02144" y="4541599"/>
            <a:ext cx="28194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包装规格：20（含把手）×305×145</a:t>
            </a:r>
            <a:r>
              <a:rPr sz="12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mm</a:t>
            </a:r>
            <a:endParaRPr sz="12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02208" y="5510956"/>
            <a:ext cx="3871277" cy="579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5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国家发明专利软糙米粽子，采用100%软糙米（不添加1粒糯</a:t>
            </a:r>
            <a:endParaRPr sz="11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105"/>
              </a:lnSpc>
              <a:spcBef>
                <a:spcPts val="475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米），米皮软软的有点Q，非常好吃，且“营养高热量低、不</a:t>
            </a:r>
            <a:endParaRPr sz="11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105"/>
              </a:lnSpc>
              <a:spcBef>
                <a:spcPts val="475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伤胃”，适合各类人群。</a:t>
            </a:r>
            <a:endParaRPr sz="11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440" y="6096134"/>
            <a:ext cx="5344793" cy="346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5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“發”主题设计，契合端午节“五月五日飞龙在天，得中又得正的大吉大利之象”。</a:t>
            </a:r>
            <a:endParaRPr sz="11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105"/>
              </a:lnSpc>
              <a:spcBef>
                <a:spcPts val="215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多场景的提箱、纸浆米粒包装及种子纸营养土，符合环保主题。</a:t>
            </a:r>
            <a:endParaRPr sz="11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02208" y="6112936"/>
            <a:ext cx="3941445" cy="379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5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组合夏日办公元气好物，健康办公轻松差旅；唤醒满格活力，</a:t>
            </a:r>
            <a:endParaRPr sz="11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  <a:p>
            <a:pPr marL="0" marR="0">
              <a:lnSpc>
                <a:spcPts val="1105"/>
              </a:lnSpc>
              <a:spcBef>
                <a:spcPts val="475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幼圆" panose="02010509060101010101" charset="-122"/>
                <a:cs typeface="幼圆" panose="02010509060101010101" charset="-122"/>
              </a:rPr>
              <a:t>职场胜意百發百赢。</a:t>
            </a:r>
            <a:endParaRPr sz="1100" dirty="0">
              <a:solidFill>
                <a:srgbClr val="000000"/>
              </a:solidFill>
              <a:latin typeface="幼圆" panose="02010509060101010101" charset="-122"/>
              <a:cs typeface="幼圆" panose="02010509060101010101" charset="-122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8675" y="530294"/>
            <a:ext cx="1291590" cy="440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JJNVN+MicrosoftYaHei-Bold" panose="02000500000000000000"/>
                <a:cs typeface="KJJNVN+MicrosoftYaHei-Bold" panose="02000500000000000000"/>
              </a:rPr>
              <a:t>粽意•</a:t>
            </a:r>
            <a:r>
              <a:rPr sz="2400" dirty="0">
                <a:solidFill>
                  <a:srgbClr val="000000"/>
                </a:solidFill>
                <a:latin typeface="KJJNVN+MicrosoftYaHei-Bold" panose="02000500000000000000"/>
                <a:cs typeface="KJJNVN+MicrosoftYaHei-Bold" panose="02000500000000000000"/>
              </a:rPr>
              <a:t>礼</a:t>
            </a:r>
            <a:endParaRPr sz="2400" dirty="0">
              <a:solidFill>
                <a:srgbClr val="000000"/>
              </a:solidFill>
              <a:latin typeface="KJJNVN+MicrosoftYaHei-Bold" panose="02000500000000000000"/>
              <a:cs typeface="KJJNVN+MicrosoftYaHei-Bold" panose="0200050000000000000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53640" y="643289"/>
            <a:ext cx="2216150" cy="6050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◆</a:t>
            </a:r>
            <a:r>
              <a:rPr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三角手提式礼盒</a:t>
            </a:r>
            <a:endParaRPr sz="1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◆五芳斋100克真空猪肉粽</a:t>
            </a:r>
            <a:r>
              <a:rPr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2个</a:t>
            </a:r>
            <a:endParaRPr sz="1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440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◆</a:t>
            </a:r>
            <a:r>
              <a:rPr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绿豆糕2个</a:t>
            </a:r>
            <a:endParaRPr sz="1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1390" y="1118269"/>
            <a:ext cx="1339854" cy="38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型号：OVD2333</a:t>
            </a:r>
            <a:endParaRPr sz="120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endParaRPr sz="120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53640" y="1191929"/>
            <a:ext cx="98806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◆</a:t>
            </a:r>
            <a:r>
              <a:rPr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艾香包1个</a:t>
            </a:r>
            <a:endParaRPr sz="1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53640" y="1374809"/>
            <a:ext cx="1445260" cy="2392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◆</a:t>
            </a:r>
            <a:r>
              <a:rPr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凤祥硅胶餐垫1个</a:t>
            </a:r>
            <a:endParaRPr sz="1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50785" y="1871379"/>
            <a:ext cx="74866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粽子</a:t>
            </a:r>
            <a:r>
              <a:rPr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2枚</a:t>
            </a:r>
            <a:endParaRPr sz="1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92240" y="2170072"/>
            <a:ext cx="2305049" cy="168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◆五芳斋100克真空五方猪肉粽</a:t>
            </a:r>
            <a:r>
              <a:rPr sz="1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2个/袋</a:t>
            </a:r>
            <a:endParaRPr sz="10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67900" y="2207294"/>
            <a:ext cx="901065" cy="2392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绿豆糕</a:t>
            </a:r>
            <a:r>
              <a:rPr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2枚</a:t>
            </a:r>
            <a:endParaRPr sz="1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862820" y="2444392"/>
            <a:ext cx="1421765" cy="204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WQDGBD+MicrosoftYaHei" panose="02000500000000000000"/>
              </a:rPr>
              <a:t>口味：原味低糖、杨梅</a:t>
            </a:r>
            <a:endParaRPr sz="10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WQDGBD+MicrosoftYaHei" panose="0200050000000000000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22844" y="5321969"/>
            <a:ext cx="609600" cy="2392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KJJNVN+MicrosoftYaHei-Bold" panose="02000500000000000000"/>
              </a:rPr>
              <a:t>艾香包</a:t>
            </a:r>
            <a:endParaRPr sz="1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KJJNVN+MicrosoftYaHei-Bold" panose="0200050000000000000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411460" y="5491644"/>
            <a:ext cx="1469389" cy="20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◀</a:t>
            </a:r>
            <a:r>
              <a:rPr sz="1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凤祥餐垫(</a:t>
            </a:r>
            <a:r>
              <a:rPr sz="1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款式随机）</a:t>
            </a:r>
            <a:endParaRPr sz="10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08215" y="5600342"/>
            <a:ext cx="1100749" cy="357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尺寸：21.5*6cm</a:t>
            </a:r>
            <a:endParaRPr sz="10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颜色随机</a:t>
            </a:r>
            <a:endParaRPr sz="10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411460" y="5773062"/>
            <a:ext cx="769695" cy="204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26262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数量：1PC</a:t>
            </a:r>
            <a:endParaRPr sz="1000" dirty="0">
              <a:solidFill>
                <a:srgbClr val="262626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411460" y="5941600"/>
            <a:ext cx="1252707" cy="179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尺寸：100*100</a:t>
            </a:r>
            <a:r>
              <a:rPr sz="1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mm</a:t>
            </a:r>
            <a:endParaRPr sz="10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F5F7F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820292" y="6487163"/>
            <a:ext cx="371707" cy="370837"/>
            <a:chOff x="11461420" y="6129129"/>
            <a:chExt cx="730580" cy="728871"/>
          </a:xfrm>
        </p:grpSpPr>
        <p:sp>
          <p:nvSpPr>
            <p:cNvPr id="22" name="矩形 21"/>
            <p:cNvSpPr/>
            <p:nvPr/>
          </p:nvSpPr>
          <p:spPr>
            <a:xfrm>
              <a:off x="11461420" y="6129129"/>
              <a:ext cx="321893" cy="321893"/>
            </a:xfrm>
            <a:prstGeom prst="rect">
              <a:avLst/>
            </a:prstGeom>
            <a:noFill/>
            <a:ln>
              <a:solidFill>
                <a:srgbClr val="ADBE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1625943" y="6291943"/>
              <a:ext cx="566057" cy="566057"/>
            </a:xfrm>
            <a:prstGeom prst="rect">
              <a:avLst/>
            </a:prstGeom>
            <a:solidFill>
              <a:srgbClr val="5577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object 3"/>
          <p:cNvSpPr txBox="1"/>
          <p:nvPr>
            <p:custDataLst>
              <p:tags r:id="rId1"/>
            </p:custDataLst>
          </p:nvPr>
        </p:nvSpPr>
        <p:spPr>
          <a:xfrm>
            <a:off x="4213225" y="816610"/>
            <a:ext cx="3766185" cy="923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0" marR="0">
              <a:lnSpc>
                <a:spcPts val="7200"/>
              </a:lnSpc>
              <a:spcBef>
                <a:spcPts val="0"/>
              </a:spcBef>
              <a:spcAft>
                <a:spcPts val="0"/>
              </a:spcAft>
            </a:pPr>
            <a:r>
              <a:rPr sz="7200" spc="3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</a:t>
            </a:r>
            <a:r>
              <a:rPr lang="zh-CN" sz="7200" spc="3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十五</a:t>
            </a:r>
            <a:r>
              <a:rPr sz="7200" spc="3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款</a:t>
            </a:r>
            <a:endParaRPr sz="7200" spc="3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5"/>
          <p:cNvSpPr txBox="1"/>
          <p:nvPr>
            <p:custDataLst>
              <p:tags r:id="rId2"/>
            </p:custDataLst>
          </p:nvPr>
        </p:nvSpPr>
        <p:spPr>
          <a:xfrm>
            <a:off x="4605020" y="5013325"/>
            <a:ext cx="4240530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优惠价：</a:t>
            </a:r>
            <a:r>
              <a:rPr 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244</a:t>
            </a: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</a:t>
            </a:r>
            <a:r>
              <a:rPr 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零售价：</a:t>
            </a:r>
            <a:r>
              <a:rPr lang="en-US" altLang="zh-CN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268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</a:t>
            </a:r>
            <a:endParaRPr lang="zh-CN" altLang="en-US" sz="1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13505" y="2266315"/>
            <a:ext cx="4953000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端午创意礼箱</a:t>
            </a:r>
            <a:r>
              <a:rPr lang="en-US" altLang="zh-CN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zh-CN" altLang="en-US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去野</a:t>
            </a:r>
            <a:endParaRPr lang="zh-CN" altLang="en-US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object 4"/>
          <p:cNvSpPr txBox="1"/>
          <p:nvPr>
            <p:custDataLst>
              <p:tags r:id="rId3"/>
            </p:custDataLst>
          </p:nvPr>
        </p:nvSpPr>
        <p:spPr>
          <a:xfrm>
            <a:off x="4326890" y="3872230"/>
            <a:ext cx="3652520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粽子</a:t>
            </a:r>
            <a:r>
              <a:rPr lang="en-US" altLang="zh-CN"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*6+</a:t>
            </a:r>
            <a:r>
              <a:rPr lang="zh-CN" altLang="en-US"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鸭蛋</a:t>
            </a:r>
            <a:r>
              <a:rPr lang="en-US" altLang="zh-CN"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*2+</a:t>
            </a:r>
            <a:r>
              <a:rPr lang="zh-CN" altLang="en-US"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飞盘</a:t>
            </a:r>
            <a:r>
              <a:rPr lang="en-US" altLang="zh-CN"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*1+</a:t>
            </a:r>
            <a:r>
              <a:rPr lang="zh-CN" altLang="en-US"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充气沙发</a:t>
            </a:r>
            <a:r>
              <a:rPr lang="en-US" altLang="zh-CN"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*1</a:t>
            </a:r>
            <a:endParaRPr lang="en-US" altLang="zh-CN" sz="18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97230" y="1519589"/>
            <a:ext cx="1337315" cy="38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型号：ORD2325</a:t>
            </a:r>
            <a:endParaRPr sz="120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endParaRPr sz="120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58640" y="2248569"/>
            <a:ext cx="762000" cy="2392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WQDGBD+MicrosoftYaHei" panose="02000500000000000000"/>
                <a:cs typeface="WQDGBD+MicrosoftYaHei" panose="02000500000000000000"/>
              </a:rPr>
              <a:t>开盖展示</a:t>
            </a:r>
            <a:endParaRPr sz="1200" dirty="0">
              <a:solidFill>
                <a:srgbClr val="000000"/>
              </a:solidFill>
              <a:latin typeface="WQDGBD+MicrosoftYaHei" panose="02000500000000000000"/>
              <a:cs typeface="WQDGBD+MicrosoftYaHei" panose="0200050000000000000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77100" y="2662589"/>
            <a:ext cx="748665" cy="2392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粽子</a:t>
            </a:r>
            <a:r>
              <a:rPr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6枚</a:t>
            </a:r>
            <a:endParaRPr sz="1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95585" y="2653699"/>
            <a:ext cx="901065" cy="2392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咸鸭蛋</a:t>
            </a:r>
            <a:r>
              <a:rPr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2枚</a:t>
            </a:r>
            <a:endParaRPr sz="1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25640" y="2940962"/>
            <a:ext cx="2305049" cy="47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◆五芳斋100克真空五方猪肉粽</a:t>
            </a:r>
            <a:r>
              <a:rPr sz="1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2个/袋</a:t>
            </a:r>
            <a:endParaRPr sz="10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◆五芳斋100克真空新疆红枣粽</a:t>
            </a:r>
            <a:r>
              <a:rPr sz="1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2个/袋</a:t>
            </a:r>
            <a:endParaRPr sz="10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◆五芳斋100克真空原香赤豆粽</a:t>
            </a:r>
            <a:r>
              <a:rPr sz="1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2个/袋</a:t>
            </a:r>
            <a:endParaRPr sz="10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84300" y="5833779"/>
            <a:ext cx="1267460" cy="2392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礼盒：PP折叠篮</a:t>
            </a:r>
            <a:endParaRPr sz="1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40380" y="5833779"/>
            <a:ext cx="163060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尺寸：</a:t>
            </a:r>
            <a:r>
              <a:rPr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44.5*31*24cm</a:t>
            </a:r>
            <a:endParaRPr sz="1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27569" y="5869974"/>
            <a:ext cx="457200" cy="2392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JJNVN+MicrosoftYaHei-Bold" panose="02000500000000000000"/>
                <a:cs typeface="KJJNVN+MicrosoftYaHei-Bold" panose="02000500000000000000"/>
              </a:rPr>
              <a:t>飞盘</a:t>
            </a:r>
            <a:endParaRPr sz="1200" dirty="0">
              <a:solidFill>
                <a:srgbClr val="000000"/>
              </a:solidFill>
              <a:latin typeface="KJJNVN+MicrosoftYaHei-Bold" panose="02000500000000000000"/>
              <a:cs typeface="KJJNVN+MicrosoftYaHei-Bold" panose="0200050000000000000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19970" y="6009674"/>
            <a:ext cx="762000" cy="2392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JJNVN+MicrosoftYaHei-Bold" panose="02000500000000000000"/>
                <a:cs typeface="KJJNVN+MicrosoftYaHei-Bold" panose="02000500000000000000"/>
              </a:rPr>
              <a:t>充气沙发</a:t>
            </a:r>
            <a:endParaRPr sz="1200" dirty="0">
              <a:solidFill>
                <a:srgbClr val="000000"/>
              </a:solidFill>
              <a:latin typeface="KJJNVN+MicrosoftYaHei-Bold" panose="02000500000000000000"/>
              <a:cs typeface="KJJNVN+MicrosoftYaHei-Bold" panose="0200050000000000000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84300" y="6083969"/>
            <a:ext cx="2845434" cy="2392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配品</a:t>
            </a:r>
            <a:r>
              <a:rPr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：折叠篮1、充气沙发*1、飞盘*1、</a:t>
            </a:r>
            <a:endParaRPr sz="1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71994" y="6180097"/>
            <a:ext cx="1118530" cy="204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尺寸：直径</a:t>
            </a:r>
            <a:r>
              <a:rPr sz="1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25cm</a:t>
            </a:r>
            <a:endParaRPr sz="10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71994" y="6303044"/>
            <a:ext cx="4439920" cy="2392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1709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材质：190T涤纶牛津布+PE内胆</a:t>
            </a:r>
            <a:endParaRPr sz="1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99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材质：</a:t>
            </a:r>
            <a:endParaRPr sz="10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84300" y="6334160"/>
            <a:ext cx="2077084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五芳斋粽子*6个、咸鸭蛋2个</a:t>
            </a:r>
            <a:endParaRPr sz="1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51725" y="6455687"/>
            <a:ext cx="299188" cy="168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5"/>
              </a:lnSpc>
              <a:spcBef>
                <a:spcPts val="0"/>
              </a:spcBef>
              <a:spcAft>
                <a:spcPts val="0"/>
              </a:spcAft>
            </a:pPr>
            <a:r>
              <a:rPr sz="1000" spc="-12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WQDGBD+MicrosoftYaHei" panose="02000500000000000000"/>
              </a:rPr>
              <a:t>PE</a:t>
            </a:r>
            <a:endParaRPr sz="1000" spc="-12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WQDGBD+MicrosoftYaHei" panose="02000500000000000000"/>
            </a:endParaRP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F5F7F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820292" y="6487163"/>
            <a:ext cx="371707" cy="370837"/>
            <a:chOff x="11461420" y="6129129"/>
            <a:chExt cx="730580" cy="728871"/>
          </a:xfrm>
        </p:grpSpPr>
        <p:sp>
          <p:nvSpPr>
            <p:cNvPr id="22" name="矩形 21"/>
            <p:cNvSpPr/>
            <p:nvPr/>
          </p:nvSpPr>
          <p:spPr>
            <a:xfrm>
              <a:off x="11461420" y="6129129"/>
              <a:ext cx="321893" cy="321893"/>
            </a:xfrm>
            <a:prstGeom prst="rect">
              <a:avLst/>
            </a:prstGeom>
            <a:noFill/>
            <a:ln>
              <a:solidFill>
                <a:srgbClr val="ADBE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1625943" y="6291943"/>
              <a:ext cx="566057" cy="566057"/>
            </a:xfrm>
            <a:prstGeom prst="rect">
              <a:avLst/>
            </a:prstGeom>
            <a:solidFill>
              <a:srgbClr val="5577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object 3"/>
          <p:cNvSpPr txBox="1"/>
          <p:nvPr>
            <p:custDataLst>
              <p:tags r:id="rId1"/>
            </p:custDataLst>
          </p:nvPr>
        </p:nvSpPr>
        <p:spPr>
          <a:xfrm>
            <a:off x="4213225" y="816610"/>
            <a:ext cx="3766185" cy="923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0" marR="0">
              <a:lnSpc>
                <a:spcPts val="7200"/>
              </a:lnSpc>
              <a:spcBef>
                <a:spcPts val="0"/>
              </a:spcBef>
              <a:spcAft>
                <a:spcPts val="0"/>
              </a:spcAft>
            </a:pPr>
            <a:r>
              <a:rPr sz="7200" spc="3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</a:t>
            </a:r>
            <a:r>
              <a:rPr lang="zh-CN" sz="7200" spc="3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十六</a:t>
            </a:r>
            <a:r>
              <a:rPr sz="7200" spc="3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款</a:t>
            </a:r>
            <a:endParaRPr sz="7200" spc="3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5"/>
          <p:cNvSpPr txBox="1"/>
          <p:nvPr>
            <p:custDataLst>
              <p:tags r:id="rId2"/>
            </p:custDataLst>
          </p:nvPr>
        </p:nvSpPr>
        <p:spPr>
          <a:xfrm>
            <a:off x="4605020" y="5013325"/>
            <a:ext cx="4240530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优惠价：</a:t>
            </a:r>
            <a:r>
              <a:rPr 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298</a:t>
            </a: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</a:t>
            </a:r>
            <a:r>
              <a:rPr 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零售价：</a:t>
            </a:r>
            <a:r>
              <a:rPr lang="en-US" altLang="zh-CN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55</a:t>
            </a:r>
            <a:r>
              <a:rPr lang="en-US" altLang="zh-CN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</a:t>
            </a:r>
            <a:endParaRPr lang="zh-CN" altLang="en-US" sz="1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13505" y="2266315"/>
            <a:ext cx="4953000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梦端阳</a:t>
            </a:r>
            <a:r>
              <a:rPr lang="en-US" altLang="zh-CN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zh-CN" altLang="en-US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山水游龙</a:t>
            </a:r>
            <a:endParaRPr lang="zh-CN" altLang="en-US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object 4"/>
          <p:cNvSpPr txBox="1"/>
          <p:nvPr>
            <p:custDataLst>
              <p:tags r:id="rId3"/>
            </p:custDataLst>
          </p:nvPr>
        </p:nvSpPr>
        <p:spPr>
          <a:xfrm>
            <a:off x="2515235" y="3960547"/>
            <a:ext cx="8193477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知味观粽子*4+龙舟茶具套装*1+纸鸢风铃*1+粽型艾叶皂*1+龙舟竞渡弹弹棋*1</a:t>
            </a:r>
            <a:endParaRPr sz="18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3392" y="1807775"/>
            <a:ext cx="1170940" cy="292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595959"/>
                </a:solidFill>
                <a:latin typeface="黑体" panose="02010609060101010101" charset="-122"/>
                <a:cs typeface="黑体" panose="02010609060101010101" charset="-122"/>
              </a:rPr>
              <a:t>内容配置</a:t>
            </a:r>
            <a:endParaRPr sz="2000" dirty="0">
              <a:solidFill>
                <a:srgbClr val="595959"/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027" y="2238764"/>
            <a:ext cx="1459994" cy="1233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808080"/>
                </a:solidFill>
                <a:latin typeface="WQDGBD+MicrosoftYaHei" panose="02000500000000000000"/>
                <a:cs typeface="WQDGBD+MicrosoftYaHei" panose="02000500000000000000"/>
              </a:rPr>
              <a:t>梦端阳礼盒×1</a:t>
            </a:r>
            <a:endParaRPr sz="1400" dirty="0">
              <a:solidFill>
                <a:srgbClr val="808080"/>
              </a:solidFill>
              <a:latin typeface="WQDGBD+MicrosoftYaHei" panose="02000500000000000000"/>
              <a:cs typeface="WQDGBD+MicrosoftYaHei" panose="02000500000000000000"/>
            </a:endParaRPr>
          </a:p>
          <a:p>
            <a:pPr marL="0" marR="0">
              <a:lnSpc>
                <a:spcPts val="1855"/>
              </a:lnSpc>
              <a:spcBef>
                <a:spcPts val="615"/>
              </a:spcBef>
              <a:spcAft>
                <a:spcPts val="0"/>
              </a:spcAft>
            </a:pPr>
            <a:r>
              <a:rPr sz="1400" dirty="0">
                <a:solidFill>
                  <a:srgbClr val="808080"/>
                </a:solidFill>
                <a:latin typeface="WQDGBD+MicrosoftYaHei" panose="02000500000000000000"/>
                <a:cs typeface="WQDGBD+MicrosoftYaHei" panose="02000500000000000000"/>
              </a:rPr>
              <a:t>知味观粽子×4</a:t>
            </a:r>
            <a:endParaRPr sz="1400" dirty="0">
              <a:solidFill>
                <a:srgbClr val="808080"/>
              </a:solidFill>
              <a:latin typeface="WQDGBD+MicrosoftYaHei" panose="02000500000000000000"/>
              <a:cs typeface="WQDGBD+MicrosoftYaHei" panose="02000500000000000000"/>
            </a:endParaRPr>
          </a:p>
          <a:p>
            <a:pPr marL="0" marR="0">
              <a:lnSpc>
                <a:spcPts val="1855"/>
              </a:lnSpc>
              <a:spcBef>
                <a:spcPts val="615"/>
              </a:spcBef>
              <a:spcAft>
                <a:spcPts val="0"/>
              </a:spcAft>
            </a:pPr>
            <a:r>
              <a:rPr sz="1400" dirty="0">
                <a:solidFill>
                  <a:srgbClr val="808080"/>
                </a:solidFill>
                <a:latin typeface="WQDGBD+MicrosoftYaHei" panose="02000500000000000000"/>
                <a:cs typeface="WQDGBD+MicrosoftYaHei" panose="02000500000000000000"/>
              </a:rPr>
              <a:t>龙舟茶具套装×1</a:t>
            </a:r>
            <a:endParaRPr sz="1400" dirty="0">
              <a:solidFill>
                <a:srgbClr val="808080"/>
              </a:solidFill>
              <a:latin typeface="WQDGBD+MicrosoftYaHei" panose="02000500000000000000"/>
              <a:cs typeface="WQDGBD+MicrosoftYaHei" panose="02000500000000000000"/>
            </a:endParaRPr>
          </a:p>
          <a:p>
            <a:pPr marL="0" marR="0">
              <a:lnSpc>
                <a:spcPts val="1855"/>
              </a:lnSpc>
              <a:spcBef>
                <a:spcPts val="615"/>
              </a:spcBef>
              <a:spcAft>
                <a:spcPts val="0"/>
              </a:spcAft>
            </a:pPr>
            <a:r>
              <a:rPr sz="1400" dirty="0">
                <a:solidFill>
                  <a:srgbClr val="808080"/>
                </a:solidFill>
                <a:latin typeface="WQDGBD+MicrosoftYaHei" panose="02000500000000000000"/>
                <a:cs typeface="WQDGBD+MicrosoftYaHei" panose="02000500000000000000"/>
              </a:rPr>
              <a:t>纸鸢风铃×1</a:t>
            </a:r>
            <a:endParaRPr sz="1400" dirty="0">
              <a:solidFill>
                <a:srgbClr val="808080"/>
              </a:solidFill>
              <a:latin typeface="WQDGBD+MicrosoftYaHei" panose="02000500000000000000"/>
              <a:cs typeface="WQDGBD+MicrosoftYaHei" panose="0200050000000000000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027" y="3518923"/>
            <a:ext cx="1281559" cy="593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808080"/>
                </a:solidFill>
                <a:latin typeface="WQDGBD+MicrosoftYaHei" panose="02000500000000000000"/>
                <a:cs typeface="WQDGBD+MicrosoftYaHei" panose="02000500000000000000"/>
              </a:rPr>
              <a:t>粽形艾叶皂×1</a:t>
            </a:r>
            <a:endParaRPr sz="1400" dirty="0">
              <a:solidFill>
                <a:srgbClr val="808080"/>
              </a:solidFill>
              <a:latin typeface="WQDGBD+MicrosoftYaHei" panose="02000500000000000000"/>
              <a:cs typeface="WQDGBD+MicrosoftYaHei" panose="02000500000000000000"/>
            </a:endParaRPr>
          </a:p>
          <a:p>
            <a:pPr marL="0" marR="0">
              <a:lnSpc>
                <a:spcPts val="1855"/>
              </a:lnSpc>
              <a:spcBef>
                <a:spcPts val="615"/>
              </a:spcBef>
              <a:spcAft>
                <a:spcPts val="0"/>
              </a:spcAft>
            </a:pPr>
            <a:r>
              <a:rPr sz="1400" dirty="0">
                <a:solidFill>
                  <a:srgbClr val="808080"/>
                </a:solidFill>
                <a:latin typeface="WQDGBD+MicrosoftYaHei" panose="02000500000000000000"/>
                <a:cs typeface="WQDGBD+MicrosoftYaHei" panose="02000500000000000000"/>
              </a:rPr>
              <a:t>龙舟竞渡棋×1</a:t>
            </a:r>
            <a:endParaRPr sz="1400" dirty="0">
              <a:solidFill>
                <a:srgbClr val="808080"/>
              </a:solidFill>
              <a:latin typeface="WQDGBD+MicrosoftYaHei" panose="02000500000000000000"/>
              <a:cs typeface="WQDGBD+MicrosoftYaHei" panose="02000500000000000000"/>
            </a:endParaRP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F5F7F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/>
          <p:cNvSpPr/>
          <p:nvPr/>
        </p:nvSpPr>
        <p:spPr>
          <a:xfrm>
            <a:off x="0" y="0"/>
            <a:ext cx="560599" cy="560599"/>
          </a:xfrm>
          <a:prstGeom prst="rect">
            <a:avLst/>
          </a:prstGeom>
          <a:solidFill>
            <a:srgbClr val="557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476496" y="969592"/>
            <a:ext cx="321893" cy="321893"/>
          </a:xfrm>
          <a:prstGeom prst="rect">
            <a:avLst/>
          </a:prstGeom>
          <a:noFill/>
          <a:ln>
            <a:solidFill>
              <a:srgbClr val="ADBE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878402" y="422552"/>
            <a:ext cx="394323" cy="394323"/>
          </a:xfrm>
          <a:prstGeom prst="rect">
            <a:avLst/>
          </a:prstGeom>
          <a:solidFill>
            <a:srgbClr val="2A3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11461420" y="6129129"/>
            <a:ext cx="321893" cy="321893"/>
          </a:xfrm>
          <a:prstGeom prst="rect">
            <a:avLst/>
          </a:prstGeom>
          <a:noFill/>
          <a:ln>
            <a:solidFill>
              <a:srgbClr val="ADBE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11625943" y="6291943"/>
            <a:ext cx="566057" cy="566057"/>
          </a:xfrm>
          <a:prstGeom prst="rect">
            <a:avLst/>
          </a:prstGeom>
          <a:solidFill>
            <a:srgbClr val="557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11349751" y="6015593"/>
            <a:ext cx="223337" cy="223337"/>
          </a:xfrm>
          <a:prstGeom prst="rect">
            <a:avLst/>
          </a:prstGeom>
          <a:noFill/>
          <a:ln>
            <a:solidFill>
              <a:srgbClr val="ADBE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3972561" y="2668978"/>
            <a:ext cx="4246880" cy="1322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8000" dirty="0" smtClean="0">
                <a:solidFill>
                  <a:schemeClr val="bg2">
                    <a:lumMod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OPPOSans H" panose="00020600040101010101" pitchFamily="18" charset="-122"/>
                <a:sym typeface="思源黑体 CN Normal" panose="020B0400000000000000" pitchFamily="34" charset="-122"/>
              </a:rPr>
              <a:t>谢谢观看</a:t>
            </a:r>
            <a:endParaRPr lang="zh-CN" altLang="en-US" sz="8000" dirty="0">
              <a:solidFill>
                <a:schemeClr val="bg2">
                  <a:lumMod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807201" y="4422680"/>
            <a:ext cx="718746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zh-CN" sz="1400" dirty="0" smtClean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rPr>
              <a:t>XX-XX</a:t>
            </a:r>
            <a:endParaRPr lang="zh-CN" altLang="en-US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32" name="iconfont-11899-5651479"/>
          <p:cNvSpPr/>
          <p:nvPr/>
        </p:nvSpPr>
        <p:spPr>
          <a:xfrm>
            <a:off x="4616485" y="4443440"/>
            <a:ext cx="177400" cy="177329"/>
          </a:xfrm>
          <a:custGeom>
            <a:avLst/>
            <a:gdLst>
              <a:gd name="T0" fmla="*/ 5482 w 10375"/>
              <a:gd name="T1" fmla="*/ 5170 h 10372"/>
              <a:gd name="T2" fmla="*/ 7765 w 10375"/>
              <a:gd name="T3" fmla="*/ 2887 h 10372"/>
              <a:gd name="T4" fmla="*/ 5187 w 10375"/>
              <a:gd name="T5" fmla="*/ 0 h 10372"/>
              <a:gd name="T6" fmla="*/ 2593 w 10375"/>
              <a:gd name="T7" fmla="*/ 2592 h 10372"/>
              <a:gd name="T8" fmla="*/ 2593 w 10375"/>
              <a:gd name="T9" fmla="*/ 2593 h 10372"/>
              <a:gd name="T10" fmla="*/ 5482 w 10375"/>
              <a:gd name="T11" fmla="*/ 5170 h 10372"/>
              <a:gd name="T12" fmla="*/ 5187 w 10375"/>
              <a:gd name="T13" fmla="*/ 5927 h 10372"/>
              <a:gd name="T14" fmla="*/ 0 w 10375"/>
              <a:gd name="T15" fmla="*/ 8891 h 10372"/>
              <a:gd name="T16" fmla="*/ 0 w 10375"/>
              <a:gd name="T17" fmla="*/ 10002 h 10372"/>
              <a:gd name="T18" fmla="*/ 370 w 10375"/>
              <a:gd name="T19" fmla="*/ 10372 h 10372"/>
              <a:gd name="T20" fmla="*/ 10003 w 10375"/>
              <a:gd name="T21" fmla="*/ 10372 h 10372"/>
              <a:gd name="T22" fmla="*/ 10373 w 10375"/>
              <a:gd name="T23" fmla="*/ 10002 h 10372"/>
              <a:gd name="T24" fmla="*/ 10373 w 10375"/>
              <a:gd name="T25" fmla="*/ 8891 h 10372"/>
              <a:gd name="T26" fmla="*/ 5187 w 10375"/>
              <a:gd name="T27" fmla="*/ 5927 h 10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375" h="10372">
                <a:moveTo>
                  <a:pt x="5482" y="5170"/>
                </a:moveTo>
                <a:cubicBezTo>
                  <a:pt x="6671" y="5038"/>
                  <a:pt x="7633" y="4076"/>
                  <a:pt x="7765" y="2887"/>
                </a:cubicBezTo>
                <a:cubicBezTo>
                  <a:pt x="7937" y="1322"/>
                  <a:pt x="6717" y="0"/>
                  <a:pt x="5187" y="0"/>
                </a:cubicBezTo>
                <a:cubicBezTo>
                  <a:pt x="3755" y="0"/>
                  <a:pt x="2593" y="1160"/>
                  <a:pt x="2593" y="2592"/>
                </a:cubicBezTo>
                <a:lnTo>
                  <a:pt x="2593" y="2593"/>
                </a:lnTo>
                <a:cubicBezTo>
                  <a:pt x="2593" y="4123"/>
                  <a:pt x="3917" y="5342"/>
                  <a:pt x="5482" y="5170"/>
                </a:cubicBezTo>
                <a:close/>
                <a:moveTo>
                  <a:pt x="5187" y="5927"/>
                </a:moveTo>
                <a:cubicBezTo>
                  <a:pt x="3456" y="5927"/>
                  <a:pt x="0" y="6919"/>
                  <a:pt x="0" y="8891"/>
                </a:cubicBezTo>
                <a:lnTo>
                  <a:pt x="0" y="10002"/>
                </a:lnTo>
                <a:cubicBezTo>
                  <a:pt x="0" y="10207"/>
                  <a:pt x="166" y="10372"/>
                  <a:pt x="370" y="10372"/>
                </a:cubicBezTo>
                <a:lnTo>
                  <a:pt x="10003" y="10372"/>
                </a:lnTo>
                <a:cubicBezTo>
                  <a:pt x="10208" y="10372"/>
                  <a:pt x="10373" y="10206"/>
                  <a:pt x="10373" y="10002"/>
                </a:cubicBezTo>
                <a:lnTo>
                  <a:pt x="10373" y="8891"/>
                </a:lnTo>
                <a:cubicBezTo>
                  <a:pt x="10375" y="6921"/>
                  <a:pt x="6918" y="5927"/>
                  <a:pt x="5187" y="59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8" name="iconfont-11899-5651479"/>
          <p:cNvSpPr/>
          <p:nvPr/>
        </p:nvSpPr>
        <p:spPr>
          <a:xfrm>
            <a:off x="6562614" y="4443539"/>
            <a:ext cx="177400" cy="177131"/>
          </a:xfrm>
          <a:custGeom>
            <a:avLst/>
            <a:gdLst>
              <a:gd name="connsiteX0" fmla="*/ 169739 w 605522"/>
              <a:gd name="connsiteY0" fmla="*/ 214306 h 604605"/>
              <a:gd name="connsiteX1" fmla="*/ 184976 w 605522"/>
              <a:gd name="connsiteY1" fmla="*/ 216005 h 604605"/>
              <a:gd name="connsiteX2" fmla="*/ 287155 w 605522"/>
              <a:gd name="connsiteY2" fmla="*/ 272658 h 604605"/>
              <a:gd name="connsiteX3" fmla="*/ 302691 w 605522"/>
              <a:gd name="connsiteY3" fmla="*/ 268841 h 604605"/>
              <a:gd name="connsiteX4" fmla="*/ 318346 w 605522"/>
              <a:gd name="connsiteY4" fmla="*/ 272658 h 604605"/>
              <a:gd name="connsiteX5" fmla="*/ 420524 w 605522"/>
              <a:gd name="connsiteY5" fmla="*/ 216005 h 604605"/>
              <a:gd name="connsiteX6" fmla="*/ 447652 w 605522"/>
              <a:gd name="connsiteY6" fmla="*/ 223877 h 604605"/>
              <a:gd name="connsiteX7" fmla="*/ 439884 w 605522"/>
              <a:gd name="connsiteY7" fmla="*/ 250951 h 604605"/>
              <a:gd name="connsiteX8" fmla="*/ 335674 w 605522"/>
              <a:gd name="connsiteY8" fmla="*/ 308677 h 604605"/>
              <a:gd name="connsiteX9" fmla="*/ 302691 w 605522"/>
              <a:gd name="connsiteY9" fmla="*/ 335751 h 604605"/>
              <a:gd name="connsiteX10" fmla="*/ 269826 w 605522"/>
              <a:gd name="connsiteY10" fmla="*/ 308677 h 604605"/>
              <a:gd name="connsiteX11" fmla="*/ 165497 w 605522"/>
              <a:gd name="connsiteY11" fmla="*/ 250951 h 604605"/>
              <a:gd name="connsiteX12" fmla="*/ 157729 w 605522"/>
              <a:gd name="connsiteY12" fmla="*/ 223877 h 604605"/>
              <a:gd name="connsiteX13" fmla="*/ 169739 w 605522"/>
              <a:gd name="connsiteY13" fmla="*/ 214306 h 604605"/>
              <a:gd name="connsiteX14" fmla="*/ 286807 w 605522"/>
              <a:gd name="connsiteY14" fmla="*/ 64195 h 604605"/>
              <a:gd name="connsiteX15" fmla="*/ 190010 w 605522"/>
              <a:gd name="connsiteY15" fmla="*/ 91878 h 604605"/>
              <a:gd name="connsiteX16" fmla="*/ 203036 w 605522"/>
              <a:gd name="connsiteY16" fmla="*/ 114311 h 604605"/>
              <a:gd name="connsiteX17" fmla="*/ 203872 w 605522"/>
              <a:gd name="connsiteY17" fmla="*/ 120754 h 604605"/>
              <a:gd name="connsiteX18" fmla="*/ 200048 w 605522"/>
              <a:gd name="connsiteY18" fmla="*/ 125885 h 604605"/>
              <a:gd name="connsiteX19" fmla="*/ 191564 w 605522"/>
              <a:gd name="connsiteY19" fmla="*/ 125885 h 604605"/>
              <a:gd name="connsiteX20" fmla="*/ 188456 w 605522"/>
              <a:gd name="connsiteY20" fmla="*/ 122782 h 604605"/>
              <a:gd name="connsiteX21" fmla="*/ 175431 w 605522"/>
              <a:gd name="connsiteY21" fmla="*/ 100469 h 604605"/>
              <a:gd name="connsiteX22" fmla="*/ 104207 w 605522"/>
              <a:gd name="connsiteY22" fmla="*/ 169557 h 604605"/>
              <a:gd name="connsiteX23" fmla="*/ 131692 w 605522"/>
              <a:gd name="connsiteY23" fmla="*/ 185307 h 604605"/>
              <a:gd name="connsiteX24" fmla="*/ 137428 w 605522"/>
              <a:gd name="connsiteY24" fmla="*/ 207024 h 604605"/>
              <a:gd name="connsiteX25" fmla="*/ 123686 w 605522"/>
              <a:gd name="connsiteY25" fmla="*/ 215018 h 604605"/>
              <a:gd name="connsiteX26" fmla="*/ 115679 w 605522"/>
              <a:gd name="connsiteY26" fmla="*/ 212871 h 604605"/>
              <a:gd name="connsiteX27" fmla="*/ 88313 w 605522"/>
              <a:gd name="connsiteY27" fmla="*/ 197001 h 604605"/>
              <a:gd name="connsiteX28" fmla="*/ 63815 w 605522"/>
              <a:gd name="connsiteY28" fmla="*/ 294606 h 604605"/>
              <a:gd name="connsiteX29" fmla="*/ 89866 w 605522"/>
              <a:gd name="connsiteY29" fmla="*/ 294487 h 604605"/>
              <a:gd name="connsiteX30" fmla="*/ 98351 w 605522"/>
              <a:gd name="connsiteY30" fmla="*/ 302959 h 604605"/>
              <a:gd name="connsiteX31" fmla="*/ 95841 w 605522"/>
              <a:gd name="connsiteY31" fmla="*/ 308925 h 604605"/>
              <a:gd name="connsiteX32" fmla="*/ 89986 w 605522"/>
              <a:gd name="connsiteY32" fmla="*/ 311311 h 604605"/>
              <a:gd name="connsiteX33" fmla="*/ 63934 w 605522"/>
              <a:gd name="connsiteY33" fmla="*/ 311431 h 604605"/>
              <a:gd name="connsiteX34" fmla="*/ 88313 w 605522"/>
              <a:gd name="connsiteY34" fmla="*/ 407604 h 604605"/>
              <a:gd name="connsiteX35" fmla="*/ 115679 w 605522"/>
              <a:gd name="connsiteY35" fmla="*/ 391734 h 604605"/>
              <a:gd name="connsiteX36" fmla="*/ 137428 w 605522"/>
              <a:gd name="connsiteY36" fmla="*/ 397581 h 604605"/>
              <a:gd name="connsiteX37" fmla="*/ 131692 w 605522"/>
              <a:gd name="connsiteY37" fmla="*/ 419298 h 604605"/>
              <a:gd name="connsiteX38" fmla="*/ 104207 w 605522"/>
              <a:gd name="connsiteY38" fmla="*/ 435048 h 604605"/>
              <a:gd name="connsiteX39" fmla="*/ 176626 w 605522"/>
              <a:gd name="connsiteY39" fmla="*/ 504971 h 604605"/>
              <a:gd name="connsiteX40" fmla="*/ 189532 w 605522"/>
              <a:gd name="connsiteY40" fmla="*/ 482419 h 604605"/>
              <a:gd name="connsiteX41" fmla="*/ 196941 w 605522"/>
              <a:gd name="connsiteY41" fmla="*/ 478243 h 604605"/>
              <a:gd name="connsiteX42" fmla="*/ 201124 w 605522"/>
              <a:gd name="connsiteY42" fmla="*/ 479317 h 604605"/>
              <a:gd name="connsiteX43" fmla="*/ 205067 w 605522"/>
              <a:gd name="connsiteY43" fmla="*/ 484448 h 604605"/>
              <a:gd name="connsiteX44" fmla="*/ 204231 w 605522"/>
              <a:gd name="connsiteY44" fmla="*/ 490772 h 604605"/>
              <a:gd name="connsiteX45" fmla="*/ 191325 w 605522"/>
              <a:gd name="connsiteY45" fmla="*/ 513324 h 604605"/>
              <a:gd name="connsiteX46" fmla="*/ 286807 w 605522"/>
              <a:gd name="connsiteY46" fmla="*/ 540410 h 604605"/>
              <a:gd name="connsiteX47" fmla="*/ 286807 w 605522"/>
              <a:gd name="connsiteY47" fmla="*/ 508789 h 604605"/>
              <a:gd name="connsiteX48" fmla="*/ 302701 w 605522"/>
              <a:gd name="connsiteY48" fmla="*/ 492800 h 604605"/>
              <a:gd name="connsiteX49" fmla="*/ 318715 w 605522"/>
              <a:gd name="connsiteY49" fmla="*/ 508789 h 604605"/>
              <a:gd name="connsiteX50" fmla="*/ 318715 w 605522"/>
              <a:gd name="connsiteY50" fmla="*/ 540410 h 604605"/>
              <a:gd name="connsiteX51" fmla="*/ 415512 w 605522"/>
              <a:gd name="connsiteY51" fmla="*/ 512608 h 604605"/>
              <a:gd name="connsiteX52" fmla="*/ 402367 w 605522"/>
              <a:gd name="connsiteY52" fmla="*/ 490175 h 604605"/>
              <a:gd name="connsiteX53" fmla="*/ 401530 w 605522"/>
              <a:gd name="connsiteY53" fmla="*/ 483851 h 604605"/>
              <a:gd name="connsiteX54" fmla="*/ 405474 w 605522"/>
              <a:gd name="connsiteY54" fmla="*/ 478720 h 604605"/>
              <a:gd name="connsiteX55" fmla="*/ 409657 w 605522"/>
              <a:gd name="connsiteY55" fmla="*/ 477527 h 604605"/>
              <a:gd name="connsiteX56" fmla="*/ 416946 w 605522"/>
              <a:gd name="connsiteY56" fmla="*/ 481703 h 604605"/>
              <a:gd name="connsiteX57" fmla="*/ 430092 w 605522"/>
              <a:gd name="connsiteY57" fmla="*/ 504136 h 604605"/>
              <a:gd name="connsiteX58" fmla="*/ 501196 w 605522"/>
              <a:gd name="connsiteY58" fmla="*/ 435048 h 604605"/>
              <a:gd name="connsiteX59" fmla="*/ 473830 w 605522"/>
              <a:gd name="connsiteY59" fmla="*/ 419298 h 604605"/>
              <a:gd name="connsiteX60" fmla="*/ 467974 w 605522"/>
              <a:gd name="connsiteY60" fmla="*/ 397581 h 604605"/>
              <a:gd name="connsiteX61" fmla="*/ 489724 w 605522"/>
              <a:gd name="connsiteY61" fmla="*/ 391734 h 604605"/>
              <a:gd name="connsiteX62" fmla="*/ 517209 w 605522"/>
              <a:gd name="connsiteY62" fmla="*/ 407485 h 604605"/>
              <a:gd name="connsiteX63" fmla="*/ 541588 w 605522"/>
              <a:gd name="connsiteY63" fmla="*/ 309999 h 604605"/>
              <a:gd name="connsiteX64" fmla="*/ 515536 w 605522"/>
              <a:gd name="connsiteY64" fmla="*/ 309999 h 604605"/>
              <a:gd name="connsiteX65" fmla="*/ 511354 w 605522"/>
              <a:gd name="connsiteY65" fmla="*/ 308925 h 604605"/>
              <a:gd name="connsiteX66" fmla="*/ 507171 w 605522"/>
              <a:gd name="connsiteY66" fmla="*/ 301646 h 604605"/>
              <a:gd name="connsiteX67" fmla="*/ 509561 w 605522"/>
              <a:gd name="connsiteY67" fmla="*/ 295680 h 604605"/>
              <a:gd name="connsiteX68" fmla="*/ 515536 w 605522"/>
              <a:gd name="connsiteY68" fmla="*/ 293174 h 604605"/>
              <a:gd name="connsiteX69" fmla="*/ 541588 w 605522"/>
              <a:gd name="connsiteY69" fmla="*/ 293174 h 604605"/>
              <a:gd name="connsiteX70" fmla="*/ 517209 w 605522"/>
              <a:gd name="connsiteY70" fmla="*/ 197001 h 604605"/>
              <a:gd name="connsiteX71" fmla="*/ 489724 w 605522"/>
              <a:gd name="connsiteY71" fmla="*/ 212871 h 604605"/>
              <a:gd name="connsiteX72" fmla="*/ 481836 w 605522"/>
              <a:gd name="connsiteY72" fmla="*/ 215018 h 604605"/>
              <a:gd name="connsiteX73" fmla="*/ 467974 w 605522"/>
              <a:gd name="connsiteY73" fmla="*/ 207024 h 604605"/>
              <a:gd name="connsiteX74" fmla="*/ 473830 w 605522"/>
              <a:gd name="connsiteY74" fmla="*/ 185307 h 604605"/>
              <a:gd name="connsiteX75" fmla="*/ 501196 w 605522"/>
              <a:gd name="connsiteY75" fmla="*/ 169437 h 604605"/>
              <a:gd name="connsiteX76" fmla="*/ 428777 w 605522"/>
              <a:gd name="connsiteY76" fmla="*/ 99634 h 604605"/>
              <a:gd name="connsiteX77" fmla="*/ 415871 w 605522"/>
              <a:gd name="connsiteY77" fmla="*/ 122066 h 604605"/>
              <a:gd name="connsiteX78" fmla="*/ 408581 w 605522"/>
              <a:gd name="connsiteY78" fmla="*/ 126362 h 604605"/>
              <a:gd name="connsiteX79" fmla="*/ 404398 w 605522"/>
              <a:gd name="connsiteY79" fmla="*/ 125288 h 604605"/>
              <a:gd name="connsiteX80" fmla="*/ 401291 w 605522"/>
              <a:gd name="connsiteY80" fmla="*/ 113714 h 604605"/>
              <a:gd name="connsiteX81" fmla="*/ 414198 w 605522"/>
              <a:gd name="connsiteY81" fmla="*/ 91281 h 604605"/>
              <a:gd name="connsiteX82" fmla="*/ 318715 w 605522"/>
              <a:gd name="connsiteY82" fmla="*/ 64195 h 604605"/>
              <a:gd name="connsiteX83" fmla="*/ 318715 w 605522"/>
              <a:gd name="connsiteY83" fmla="*/ 95816 h 604605"/>
              <a:gd name="connsiteX84" fmla="*/ 302701 w 605522"/>
              <a:gd name="connsiteY84" fmla="*/ 111685 h 604605"/>
              <a:gd name="connsiteX85" fmla="*/ 286807 w 605522"/>
              <a:gd name="connsiteY85" fmla="*/ 95816 h 604605"/>
              <a:gd name="connsiteX86" fmla="*/ 302701 w 605522"/>
              <a:gd name="connsiteY86" fmla="*/ 0 h 604605"/>
              <a:gd name="connsiteX87" fmla="*/ 605522 w 605522"/>
              <a:gd name="connsiteY87" fmla="*/ 302243 h 604605"/>
              <a:gd name="connsiteX88" fmla="*/ 302701 w 605522"/>
              <a:gd name="connsiteY88" fmla="*/ 604605 h 604605"/>
              <a:gd name="connsiteX89" fmla="*/ 0 w 605522"/>
              <a:gd name="connsiteY89" fmla="*/ 302243 h 604605"/>
              <a:gd name="connsiteX90" fmla="*/ 302701 w 605522"/>
              <a:gd name="connsiteY90" fmla="*/ 0 h 60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05522" h="604605">
                <a:moveTo>
                  <a:pt x="169739" y="214306"/>
                </a:moveTo>
                <a:cubicBezTo>
                  <a:pt x="174669" y="212874"/>
                  <a:pt x="180136" y="213322"/>
                  <a:pt x="184976" y="216005"/>
                </a:cubicBezTo>
                <a:lnTo>
                  <a:pt x="287155" y="272658"/>
                </a:lnTo>
                <a:cubicBezTo>
                  <a:pt x="291816" y="270153"/>
                  <a:pt x="297074" y="268841"/>
                  <a:pt x="302691" y="268841"/>
                </a:cubicBezTo>
                <a:cubicBezTo>
                  <a:pt x="308307" y="268841"/>
                  <a:pt x="313685" y="270153"/>
                  <a:pt x="318346" y="272658"/>
                </a:cubicBezTo>
                <a:lnTo>
                  <a:pt x="420524" y="216005"/>
                </a:lnTo>
                <a:cubicBezTo>
                  <a:pt x="430204" y="210638"/>
                  <a:pt x="442394" y="214216"/>
                  <a:pt x="447652" y="223877"/>
                </a:cubicBezTo>
                <a:cubicBezTo>
                  <a:pt x="453030" y="233418"/>
                  <a:pt x="449564" y="245584"/>
                  <a:pt x="439884" y="250951"/>
                </a:cubicBezTo>
                <a:lnTo>
                  <a:pt x="335674" y="308677"/>
                </a:lnTo>
                <a:cubicBezTo>
                  <a:pt x="332567" y="324063"/>
                  <a:pt x="319063" y="335751"/>
                  <a:pt x="302691" y="335751"/>
                </a:cubicBezTo>
                <a:cubicBezTo>
                  <a:pt x="286438" y="335751"/>
                  <a:pt x="272814" y="324182"/>
                  <a:pt x="269826" y="308677"/>
                </a:cubicBezTo>
                <a:lnTo>
                  <a:pt x="165497" y="250951"/>
                </a:lnTo>
                <a:cubicBezTo>
                  <a:pt x="155817" y="245584"/>
                  <a:pt x="152351" y="233418"/>
                  <a:pt x="157729" y="223877"/>
                </a:cubicBezTo>
                <a:cubicBezTo>
                  <a:pt x="160418" y="219047"/>
                  <a:pt x="164810" y="215737"/>
                  <a:pt x="169739" y="214306"/>
                </a:cubicBezTo>
                <a:close/>
                <a:moveTo>
                  <a:pt x="286807" y="64195"/>
                </a:moveTo>
                <a:cubicBezTo>
                  <a:pt x="252032" y="66462"/>
                  <a:pt x="219169" y="76247"/>
                  <a:pt x="190010" y="91878"/>
                </a:cubicBezTo>
                <a:lnTo>
                  <a:pt x="203036" y="114311"/>
                </a:lnTo>
                <a:cubicBezTo>
                  <a:pt x="204231" y="116339"/>
                  <a:pt x="204470" y="118606"/>
                  <a:pt x="203872" y="120754"/>
                </a:cubicBezTo>
                <a:cubicBezTo>
                  <a:pt x="203394" y="122902"/>
                  <a:pt x="201960" y="124692"/>
                  <a:pt x="200048" y="125885"/>
                </a:cubicBezTo>
                <a:cubicBezTo>
                  <a:pt x="197419" y="127436"/>
                  <a:pt x="194193" y="127317"/>
                  <a:pt x="191564" y="125885"/>
                </a:cubicBezTo>
                <a:cubicBezTo>
                  <a:pt x="190249" y="125169"/>
                  <a:pt x="189173" y="124095"/>
                  <a:pt x="188456" y="122782"/>
                </a:cubicBezTo>
                <a:lnTo>
                  <a:pt x="175431" y="100469"/>
                </a:lnTo>
                <a:cubicBezTo>
                  <a:pt x="147108" y="118248"/>
                  <a:pt x="122849" y="141874"/>
                  <a:pt x="104207" y="169557"/>
                </a:cubicBezTo>
                <a:lnTo>
                  <a:pt x="131692" y="185307"/>
                </a:lnTo>
                <a:cubicBezTo>
                  <a:pt x="139221" y="189722"/>
                  <a:pt x="141850" y="199387"/>
                  <a:pt x="137428" y="207024"/>
                </a:cubicBezTo>
                <a:cubicBezTo>
                  <a:pt x="134560" y="212155"/>
                  <a:pt x="129183" y="215018"/>
                  <a:pt x="123686" y="215018"/>
                </a:cubicBezTo>
                <a:cubicBezTo>
                  <a:pt x="120937" y="215018"/>
                  <a:pt x="118188" y="214302"/>
                  <a:pt x="115679" y="212871"/>
                </a:cubicBezTo>
                <a:lnTo>
                  <a:pt x="88313" y="197001"/>
                </a:lnTo>
                <a:cubicBezTo>
                  <a:pt x="73614" y="226593"/>
                  <a:pt x="65010" y="259645"/>
                  <a:pt x="63815" y="294606"/>
                </a:cubicBezTo>
                <a:lnTo>
                  <a:pt x="89866" y="294487"/>
                </a:lnTo>
                <a:cubicBezTo>
                  <a:pt x="94527" y="294487"/>
                  <a:pt x="98351" y="298305"/>
                  <a:pt x="98351" y="302959"/>
                </a:cubicBezTo>
                <a:cubicBezTo>
                  <a:pt x="98351" y="305107"/>
                  <a:pt x="97514" y="307254"/>
                  <a:pt x="95841" y="308925"/>
                </a:cubicBezTo>
                <a:cubicBezTo>
                  <a:pt x="94288" y="310476"/>
                  <a:pt x="92256" y="311311"/>
                  <a:pt x="89986" y="311311"/>
                </a:cubicBezTo>
                <a:lnTo>
                  <a:pt x="63934" y="311431"/>
                </a:lnTo>
                <a:cubicBezTo>
                  <a:pt x="65249" y="345795"/>
                  <a:pt x="73853" y="378370"/>
                  <a:pt x="88313" y="407604"/>
                </a:cubicBezTo>
                <a:lnTo>
                  <a:pt x="115679" y="391734"/>
                </a:lnTo>
                <a:cubicBezTo>
                  <a:pt x="123327" y="387320"/>
                  <a:pt x="133126" y="389945"/>
                  <a:pt x="137428" y="397581"/>
                </a:cubicBezTo>
                <a:cubicBezTo>
                  <a:pt x="141850" y="405218"/>
                  <a:pt x="139221" y="414883"/>
                  <a:pt x="131692" y="419298"/>
                </a:cubicBezTo>
                <a:lnTo>
                  <a:pt x="104207" y="435048"/>
                </a:lnTo>
                <a:cubicBezTo>
                  <a:pt x="123208" y="463208"/>
                  <a:pt x="147825" y="487073"/>
                  <a:pt x="176626" y="504971"/>
                </a:cubicBezTo>
                <a:lnTo>
                  <a:pt x="189532" y="482419"/>
                </a:lnTo>
                <a:cubicBezTo>
                  <a:pt x="191086" y="479794"/>
                  <a:pt x="193834" y="478243"/>
                  <a:pt x="196941" y="478243"/>
                </a:cubicBezTo>
                <a:cubicBezTo>
                  <a:pt x="198375" y="478243"/>
                  <a:pt x="199809" y="478601"/>
                  <a:pt x="201124" y="479317"/>
                </a:cubicBezTo>
                <a:cubicBezTo>
                  <a:pt x="203036" y="480510"/>
                  <a:pt x="204470" y="482300"/>
                  <a:pt x="205067" y="484448"/>
                </a:cubicBezTo>
                <a:cubicBezTo>
                  <a:pt x="205665" y="486595"/>
                  <a:pt x="205306" y="488863"/>
                  <a:pt x="204231" y="490772"/>
                </a:cubicBezTo>
                <a:lnTo>
                  <a:pt x="191325" y="513324"/>
                </a:lnTo>
                <a:cubicBezTo>
                  <a:pt x="220125" y="528597"/>
                  <a:pt x="252510" y="538143"/>
                  <a:pt x="286807" y="540410"/>
                </a:cubicBezTo>
                <a:lnTo>
                  <a:pt x="286807" y="508789"/>
                </a:lnTo>
                <a:cubicBezTo>
                  <a:pt x="286807" y="499960"/>
                  <a:pt x="293978" y="492800"/>
                  <a:pt x="302701" y="492800"/>
                </a:cubicBezTo>
                <a:cubicBezTo>
                  <a:pt x="311545" y="492800"/>
                  <a:pt x="318715" y="499960"/>
                  <a:pt x="318715" y="508789"/>
                </a:cubicBezTo>
                <a:lnTo>
                  <a:pt x="318715" y="540410"/>
                </a:lnTo>
                <a:cubicBezTo>
                  <a:pt x="353490" y="538143"/>
                  <a:pt x="386354" y="528358"/>
                  <a:pt x="415512" y="512608"/>
                </a:cubicBezTo>
                <a:lnTo>
                  <a:pt x="402367" y="490175"/>
                </a:lnTo>
                <a:cubicBezTo>
                  <a:pt x="401291" y="488266"/>
                  <a:pt x="400933" y="485999"/>
                  <a:pt x="401530" y="483851"/>
                </a:cubicBezTo>
                <a:cubicBezTo>
                  <a:pt x="402128" y="481703"/>
                  <a:pt x="403562" y="479794"/>
                  <a:pt x="405474" y="478720"/>
                </a:cubicBezTo>
                <a:cubicBezTo>
                  <a:pt x="406789" y="478004"/>
                  <a:pt x="408223" y="477527"/>
                  <a:pt x="409657" y="477527"/>
                </a:cubicBezTo>
                <a:cubicBezTo>
                  <a:pt x="412644" y="477527"/>
                  <a:pt x="415512" y="479198"/>
                  <a:pt x="416946" y="481703"/>
                </a:cubicBezTo>
                <a:lnTo>
                  <a:pt x="430092" y="504136"/>
                </a:lnTo>
                <a:cubicBezTo>
                  <a:pt x="458294" y="486357"/>
                  <a:pt x="482553" y="462731"/>
                  <a:pt x="501196" y="435048"/>
                </a:cubicBezTo>
                <a:lnTo>
                  <a:pt x="473830" y="419298"/>
                </a:lnTo>
                <a:cubicBezTo>
                  <a:pt x="466182" y="414883"/>
                  <a:pt x="463672" y="405218"/>
                  <a:pt x="467974" y="397581"/>
                </a:cubicBezTo>
                <a:cubicBezTo>
                  <a:pt x="472396" y="389945"/>
                  <a:pt x="482195" y="387320"/>
                  <a:pt x="489724" y="391734"/>
                </a:cubicBezTo>
                <a:lnTo>
                  <a:pt x="517209" y="407485"/>
                </a:lnTo>
                <a:cubicBezTo>
                  <a:pt x="531789" y="377893"/>
                  <a:pt x="540512" y="344841"/>
                  <a:pt x="541588" y="309999"/>
                </a:cubicBezTo>
                <a:lnTo>
                  <a:pt x="515536" y="309999"/>
                </a:lnTo>
                <a:cubicBezTo>
                  <a:pt x="514102" y="309999"/>
                  <a:pt x="512668" y="309641"/>
                  <a:pt x="511354" y="308925"/>
                </a:cubicBezTo>
                <a:cubicBezTo>
                  <a:pt x="508725" y="307493"/>
                  <a:pt x="507171" y="304629"/>
                  <a:pt x="507171" y="301646"/>
                </a:cubicBezTo>
                <a:cubicBezTo>
                  <a:pt x="507171" y="299379"/>
                  <a:pt x="508008" y="297351"/>
                  <a:pt x="509561" y="295680"/>
                </a:cubicBezTo>
                <a:cubicBezTo>
                  <a:pt x="511115" y="294129"/>
                  <a:pt x="513266" y="293174"/>
                  <a:pt x="515536" y="293174"/>
                </a:cubicBezTo>
                <a:lnTo>
                  <a:pt x="541588" y="293174"/>
                </a:lnTo>
                <a:cubicBezTo>
                  <a:pt x="540273" y="258810"/>
                  <a:pt x="531669" y="226235"/>
                  <a:pt x="517209" y="197001"/>
                </a:cubicBezTo>
                <a:lnTo>
                  <a:pt x="489724" y="212871"/>
                </a:lnTo>
                <a:cubicBezTo>
                  <a:pt x="487214" y="214302"/>
                  <a:pt x="484585" y="215018"/>
                  <a:pt x="481836" y="215018"/>
                </a:cubicBezTo>
                <a:cubicBezTo>
                  <a:pt x="476339" y="215018"/>
                  <a:pt x="470962" y="212155"/>
                  <a:pt x="467974" y="207024"/>
                </a:cubicBezTo>
                <a:cubicBezTo>
                  <a:pt x="463553" y="199387"/>
                  <a:pt x="466182" y="189722"/>
                  <a:pt x="473830" y="185307"/>
                </a:cubicBezTo>
                <a:lnTo>
                  <a:pt x="501196" y="169437"/>
                </a:lnTo>
                <a:cubicBezTo>
                  <a:pt x="482314" y="141397"/>
                  <a:pt x="457577" y="117532"/>
                  <a:pt x="428777" y="99634"/>
                </a:cubicBezTo>
                <a:lnTo>
                  <a:pt x="415871" y="122066"/>
                </a:lnTo>
                <a:cubicBezTo>
                  <a:pt x="414437" y="124692"/>
                  <a:pt x="411569" y="126362"/>
                  <a:pt x="408581" y="126362"/>
                </a:cubicBezTo>
                <a:cubicBezTo>
                  <a:pt x="407147" y="126362"/>
                  <a:pt x="405713" y="126004"/>
                  <a:pt x="404398" y="125288"/>
                </a:cubicBezTo>
                <a:cubicBezTo>
                  <a:pt x="400335" y="122902"/>
                  <a:pt x="398901" y="117771"/>
                  <a:pt x="401291" y="113714"/>
                </a:cubicBezTo>
                <a:lnTo>
                  <a:pt x="414198" y="91281"/>
                </a:lnTo>
                <a:cubicBezTo>
                  <a:pt x="385278" y="76008"/>
                  <a:pt x="353012" y="66462"/>
                  <a:pt x="318715" y="64195"/>
                </a:cubicBezTo>
                <a:lnTo>
                  <a:pt x="318715" y="95816"/>
                </a:lnTo>
                <a:cubicBezTo>
                  <a:pt x="318715" y="104645"/>
                  <a:pt x="311545" y="111685"/>
                  <a:pt x="302701" y="111685"/>
                </a:cubicBezTo>
                <a:cubicBezTo>
                  <a:pt x="293978" y="111685"/>
                  <a:pt x="286807" y="104645"/>
                  <a:pt x="286807" y="95816"/>
                </a:cubicBezTo>
                <a:close/>
                <a:moveTo>
                  <a:pt x="302701" y="0"/>
                </a:moveTo>
                <a:cubicBezTo>
                  <a:pt x="469647" y="0"/>
                  <a:pt x="605522" y="135550"/>
                  <a:pt x="605522" y="302243"/>
                </a:cubicBezTo>
                <a:cubicBezTo>
                  <a:pt x="605522" y="468936"/>
                  <a:pt x="469647" y="604605"/>
                  <a:pt x="302701" y="604605"/>
                </a:cubicBezTo>
                <a:cubicBezTo>
                  <a:pt x="135755" y="604605"/>
                  <a:pt x="0" y="468936"/>
                  <a:pt x="0" y="302243"/>
                </a:cubicBezTo>
                <a:cubicBezTo>
                  <a:pt x="0" y="135550"/>
                  <a:pt x="135755" y="0"/>
                  <a:pt x="3027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2">
                  <a:lumMod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F5F7F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820292" y="6487163"/>
            <a:ext cx="371707" cy="370837"/>
            <a:chOff x="11461420" y="6129129"/>
            <a:chExt cx="730580" cy="728871"/>
          </a:xfrm>
        </p:grpSpPr>
        <p:sp>
          <p:nvSpPr>
            <p:cNvPr id="22" name="矩形 21"/>
            <p:cNvSpPr/>
            <p:nvPr/>
          </p:nvSpPr>
          <p:spPr>
            <a:xfrm>
              <a:off x="11461420" y="6129129"/>
              <a:ext cx="321893" cy="321893"/>
            </a:xfrm>
            <a:prstGeom prst="rect">
              <a:avLst/>
            </a:prstGeom>
            <a:noFill/>
            <a:ln>
              <a:solidFill>
                <a:srgbClr val="ADBE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1625943" y="6291943"/>
              <a:ext cx="566057" cy="566057"/>
            </a:xfrm>
            <a:prstGeom prst="rect">
              <a:avLst/>
            </a:prstGeom>
            <a:solidFill>
              <a:srgbClr val="5577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object 3"/>
          <p:cNvSpPr txBox="1"/>
          <p:nvPr>
            <p:custDataLst>
              <p:tags r:id="rId1"/>
            </p:custDataLst>
          </p:nvPr>
        </p:nvSpPr>
        <p:spPr>
          <a:xfrm>
            <a:off x="4777740" y="816927"/>
            <a:ext cx="2903219" cy="923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0" marR="0">
              <a:lnSpc>
                <a:spcPts val="7200"/>
              </a:lnSpc>
              <a:spcBef>
                <a:spcPts val="0"/>
              </a:spcBef>
              <a:spcAft>
                <a:spcPts val="0"/>
              </a:spcAft>
            </a:pPr>
            <a:r>
              <a:rPr sz="7200" spc="3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</a:t>
            </a:r>
            <a:r>
              <a:rPr lang="zh-CN" sz="7200" spc="3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</a:t>
            </a:r>
            <a:r>
              <a:rPr sz="7200" spc="3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款</a:t>
            </a:r>
            <a:endParaRPr sz="7200" spc="3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45380" y="2275205"/>
            <a:ext cx="2567940" cy="4972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4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粽在心里</a:t>
            </a:r>
            <a:endParaRPr lang="zh-CN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object 4"/>
          <p:cNvSpPr txBox="1"/>
          <p:nvPr>
            <p:custDataLst>
              <p:tags r:id="rId2"/>
            </p:custDataLst>
          </p:nvPr>
        </p:nvSpPr>
        <p:spPr>
          <a:xfrm>
            <a:off x="3889375" y="3896360"/>
            <a:ext cx="5158105" cy="25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0" marR="0">
              <a:lnSpc>
                <a:spcPts val="1980"/>
              </a:lnSpc>
              <a:spcBef>
                <a:spcPts val="720"/>
              </a:spcBef>
              <a:spcAft>
                <a:spcPts val="0"/>
              </a:spcAft>
            </a:pPr>
            <a:r>
              <a:rPr 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粽子</a:t>
            </a:r>
            <a:r>
              <a:rPr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*</a:t>
            </a:r>
            <a:r>
              <a:rPr 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2+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绿豆糕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*2+</a:t>
            </a:r>
            <a:r>
              <a:rPr lang="zh-CN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植物罐头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*1+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花朵硅胶杯垫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*1</a:t>
            </a:r>
            <a:endParaRPr lang="en-US" altLang="zh-CN" sz="18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7" name="object 5"/>
          <p:cNvSpPr txBox="1"/>
          <p:nvPr>
            <p:custDataLst>
              <p:tags r:id="rId3"/>
            </p:custDataLst>
          </p:nvPr>
        </p:nvSpPr>
        <p:spPr>
          <a:xfrm>
            <a:off x="4666615" y="5003800"/>
            <a:ext cx="4240530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优惠价：</a:t>
            </a:r>
            <a:r>
              <a:rPr 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81</a:t>
            </a: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</a:t>
            </a:r>
            <a:r>
              <a:rPr 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零售价：</a:t>
            </a:r>
            <a:r>
              <a:rPr lang="en-US" altLang="zh-CN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88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</a:t>
            </a:r>
            <a:endParaRPr lang="zh-CN" altLang="en-US" sz="1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2275" y="401389"/>
            <a:ext cx="1981200" cy="440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JJNVN+MicrosoftYaHei-Bold" panose="02000500000000000000"/>
                <a:cs typeface="KJJNVN+MicrosoftYaHei-Bold" panose="02000500000000000000"/>
              </a:rPr>
              <a:t>“粽”在心里</a:t>
            </a:r>
            <a:endParaRPr sz="2400" dirty="0">
              <a:solidFill>
                <a:srgbClr val="000000"/>
              </a:solidFill>
              <a:latin typeface="KJJNVN+MicrosoftYaHei-Bold" panose="02000500000000000000"/>
              <a:cs typeface="KJJNVN+MicrosoftYaHei-Bold" panose="0200050000000000000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94305" y="618524"/>
            <a:ext cx="1339854" cy="38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型号：OVD2311</a:t>
            </a:r>
            <a:endParaRPr sz="120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endParaRPr sz="120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2620" y="871889"/>
            <a:ext cx="1828800" cy="2392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WQDGBD+MicrosoftYaHei" panose="02000500000000000000"/>
                <a:cs typeface="WQDGBD+MicrosoftYaHei" panose="02000500000000000000"/>
              </a:rPr>
              <a:t>美好心愿，“种”在心里</a:t>
            </a:r>
            <a:endParaRPr sz="1200" dirty="0">
              <a:solidFill>
                <a:srgbClr val="000000"/>
              </a:solidFill>
              <a:latin typeface="WQDGBD+MicrosoftYaHei" panose="02000500000000000000"/>
              <a:cs typeface="WQDGBD+MicrosoftYaHei" panose="0200050000000000000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50785" y="1871379"/>
            <a:ext cx="74866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粽子</a:t>
            </a:r>
            <a:r>
              <a:rPr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2枚</a:t>
            </a:r>
            <a:endParaRPr sz="1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92240" y="2170072"/>
            <a:ext cx="2305049" cy="204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WQDGBD+MicrosoftYaHei" panose="02000500000000000000"/>
                <a:cs typeface="WQDGBD+MicrosoftYaHei" panose="02000500000000000000"/>
              </a:rPr>
              <a:t>◆</a:t>
            </a:r>
            <a:r>
              <a:rPr sz="1000" dirty="0">
                <a:solidFill>
                  <a:srgbClr val="000000"/>
                </a:solidFill>
                <a:latin typeface="WQDGBD+MicrosoftYaHei" panose="02000500000000000000"/>
                <a:cs typeface="WQDGBD+MicrosoftYaHei" panose="02000500000000000000"/>
              </a:rPr>
              <a:t>五芳斋100克真空新疆红枣粽</a:t>
            </a:r>
            <a:r>
              <a:rPr sz="1000" dirty="0">
                <a:solidFill>
                  <a:srgbClr val="000000"/>
                </a:solidFill>
                <a:latin typeface="WQDGBD+MicrosoftYaHei" panose="02000500000000000000"/>
                <a:cs typeface="WQDGBD+MicrosoftYaHei" panose="02000500000000000000"/>
              </a:rPr>
              <a:t>2个/袋</a:t>
            </a:r>
            <a:endParaRPr sz="1000" dirty="0">
              <a:solidFill>
                <a:srgbClr val="000000"/>
              </a:solidFill>
              <a:latin typeface="WQDGBD+MicrosoftYaHei" panose="02000500000000000000"/>
              <a:cs typeface="WQDGBD+MicrosoftYaHei" panose="0200050000000000000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67900" y="2207294"/>
            <a:ext cx="901065" cy="2392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绿豆糕</a:t>
            </a:r>
            <a:r>
              <a:rPr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2枚</a:t>
            </a:r>
            <a:endParaRPr sz="1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62820" y="2444392"/>
            <a:ext cx="1421765" cy="204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WQDGBD+MicrosoftYaHei" panose="02000500000000000000"/>
                <a:cs typeface="WQDGBD+MicrosoftYaHei" panose="02000500000000000000"/>
              </a:rPr>
              <a:t>口味：原味低糖、杨梅</a:t>
            </a:r>
            <a:endParaRPr sz="1000" dirty="0">
              <a:solidFill>
                <a:srgbClr val="000000"/>
              </a:solidFill>
              <a:latin typeface="WQDGBD+MicrosoftYaHei" panose="02000500000000000000"/>
              <a:cs typeface="WQDGBD+MicrosoftYaHei" panose="0200050000000000000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87840" y="3386489"/>
            <a:ext cx="1765934" cy="422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花朵杯垫</a:t>
            </a:r>
            <a:endParaRPr sz="1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数量：1个（款式随机）</a:t>
            </a:r>
            <a:endParaRPr sz="1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83955" y="4339624"/>
            <a:ext cx="1066800" cy="3985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JJNVN+MicrosoftYaHei-Bold" panose="02000500000000000000"/>
                <a:cs typeface="KJJNVN+MicrosoftYaHei-Bold" panose="02000500000000000000"/>
              </a:rPr>
              <a:t>罐头植物盲盒</a:t>
            </a:r>
            <a:endParaRPr sz="1200" dirty="0">
              <a:solidFill>
                <a:srgbClr val="000000"/>
              </a:solidFill>
              <a:latin typeface="KJJNVN+MicrosoftYaHei-Bold" panose="02000500000000000000"/>
              <a:cs typeface="KJJNVN+MicrosoftYaHei-Bold" panose="02000500000000000000"/>
            </a:endParaRPr>
          </a:p>
          <a:p>
            <a:pPr marL="381000" marR="0">
              <a:lnSpc>
                <a:spcPts val="1200"/>
              </a:lnSpc>
              <a:spcBef>
                <a:spcPts val="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▼</a:t>
            </a:r>
            <a:endParaRPr sz="12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454640" y="5218708"/>
            <a:ext cx="532765" cy="204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WQDGBD+MicrosoftYaHei" panose="02000500000000000000"/>
                <a:cs typeface="WQDGBD+MicrosoftYaHei" panose="02000500000000000000"/>
              </a:rPr>
              <a:t>类型：</a:t>
            </a:r>
            <a:endParaRPr sz="1000" dirty="0">
              <a:solidFill>
                <a:srgbClr val="000000"/>
              </a:solidFill>
              <a:latin typeface="WQDGBD+MicrosoftYaHei" panose="02000500000000000000"/>
              <a:cs typeface="WQDGBD+MicrosoftYaHei" panose="0200050000000000000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80300" y="5376822"/>
            <a:ext cx="532765" cy="338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WQDGBD+MicrosoftYaHei" panose="02000500000000000000"/>
                <a:cs typeface="WQDGBD+MicrosoftYaHei" panose="02000500000000000000"/>
              </a:rPr>
              <a:t>压缩土</a:t>
            </a:r>
            <a:endParaRPr sz="1000" dirty="0">
              <a:solidFill>
                <a:srgbClr val="000000"/>
              </a:solidFill>
              <a:latin typeface="WQDGBD+MicrosoftYaHei" panose="02000500000000000000"/>
              <a:cs typeface="WQDGBD+MicrosoftYaHei" panose="02000500000000000000"/>
            </a:endParaRPr>
          </a:p>
          <a:p>
            <a:pPr marL="127000" marR="0">
              <a:lnSpc>
                <a:spcPts val="995"/>
              </a:lnSpc>
              <a:spcBef>
                <a:spcPts val="55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▼</a:t>
            </a:r>
            <a:endParaRPr sz="10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454640" y="5371108"/>
            <a:ext cx="659765" cy="509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WQDGBD+MicrosoftYaHei" panose="02000500000000000000"/>
                <a:cs typeface="WQDGBD+MicrosoftYaHei" panose="02000500000000000000"/>
              </a:rPr>
              <a:t>蒲公英、</a:t>
            </a:r>
            <a:endParaRPr sz="1000" dirty="0">
              <a:solidFill>
                <a:srgbClr val="000000"/>
              </a:solidFill>
              <a:latin typeface="WQDGBD+MicrosoftYaHei" panose="02000500000000000000"/>
              <a:cs typeface="WQDGBD+MicrosoftYaHei" panose="0200050000000000000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WQDGBD+MicrosoftYaHei" panose="02000500000000000000"/>
                <a:cs typeface="WQDGBD+MicrosoftYaHei" panose="02000500000000000000"/>
              </a:rPr>
              <a:t>三叶草、</a:t>
            </a:r>
            <a:endParaRPr sz="1000" dirty="0">
              <a:solidFill>
                <a:srgbClr val="000000"/>
              </a:solidFill>
              <a:latin typeface="WQDGBD+MicrosoftYaHei" panose="02000500000000000000"/>
              <a:cs typeface="WQDGBD+MicrosoftYaHei" panose="0200050000000000000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WQDGBD+MicrosoftYaHei" panose="02000500000000000000"/>
                <a:cs typeface="WQDGBD+MicrosoftYaHei" panose="02000500000000000000"/>
              </a:rPr>
              <a:t>含羞草</a:t>
            </a:r>
            <a:endParaRPr sz="1000" dirty="0">
              <a:solidFill>
                <a:srgbClr val="000000"/>
              </a:solidFill>
              <a:latin typeface="WQDGBD+MicrosoftYaHei" panose="02000500000000000000"/>
              <a:cs typeface="WQDGBD+MicrosoftYaHei" panose="0200050000000000000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0900" y="5560094"/>
            <a:ext cx="914400" cy="2392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JJNVN+MicrosoftYaHei-Bold" panose="02000500000000000000"/>
                <a:cs typeface="KJJNVN+MicrosoftYaHei-Bold" panose="02000500000000000000"/>
              </a:rPr>
              <a:t>透明收纳盒</a:t>
            </a:r>
            <a:endParaRPr sz="1200" dirty="0">
              <a:solidFill>
                <a:srgbClr val="000000"/>
              </a:solidFill>
              <a:latin typeface="KJJNVN+MicrosoftYaHei-Bold" panose="02000500000000000000"/>
              <a:cs typeface="KJJNVN+MicrosoftYaHei-Bold" panose="0200050000000000000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0900" y="5810285"/>
            <a:ext cx="243896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材质：PET</a:t>
            </a:r>
            <a:r>
              <a:rPr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规格:13.5*10*22mm</a:t>
            </a:r>
            <a:endParaRPr sz="1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0900" y="6060474"/>
            <a:ext cx="3597275" cy="489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配品</a:t>
            </a:r>
            <a:r>
              <a:rPr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：收纳纸巾/盒、五芳斋粽子2个、绿豆糕2个、</a:t>
            </a:r>
            <a:endParaRPr sz="1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585"/>
              </a:lnSpc>
              <a:spcBef>
                <a:spcPts val="3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植物罐头1个、花朵硅胶杯垫1个</a:t>
            </a:r>
            <a:endParaRPr sz="1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761855" y="6209308"/>
            <a:ext cx="659765" cy="357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135" marR="0">
              <a:lnSpc>
                <a:spcPts val="13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WQDGBD+MicrosoftYaHei" panose="02000500000000000000"/>
                <a:cs typeface="WQDGBD+MicrosoftYaHei" panose="02000500000000000000"/>
              </a:rPr>
              <a:t>▲</a:t>
            </a:r>
            <a:endParaRPr sz="1000" dirty="0">
              <a:solidFill>
                <a:srgbClr val="000000"/>
              </a:solidFill>
              <a:latin typeface="WQDGBD+MicrosoftYaHei" panose="02000500000000000000"/>
              <a:cs typeface="WQDGBD+MicrosoftYaHei" panose="0200050000000000000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WQDGBD+MicrosoftYaHei" panose="02000500000000000000"/>
                <a:cs typeface="WQDGBD+MicrosoftYaHei" panose="02000500000000000000"/>
              </a:rPr>
              <a:t>种子若干</a:t>
            </a:r>
            <a:endParaRPr sz="1000" dirty="0">
              <a:solidFill>
                <a:srgbClr val="000000"/>
              </a:solidFill>
              <a:latin typeface="WQDGBD+MicrosoftYaHei" panose="02000500000000000000"/>
              <a:cs typeface="WQDGBD+MicrosoftYaHei" panose="0200050000000000000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429625" y="6242327"/>
            <a:ext cx="659765" cy="357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135" marR="0">
              <a:lnSpc>
                <a:spcPts val="13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WQDGBD+MicrosoftYaHei" panose="02000500000000000000"/>
                <a:cs typeface="WQDGBD+MicrosoftYaHei" panose="02000500000000000000"/>
              </a:rPr>
              <a:t>▲</a:t>
            </a:r>
            <a:endParaRPr sz="1000" dirty="0">
              <a:solidFill>
                <a:srgbClr val="000000"/>
              </a:solidFill>
              <a:latin typeface="WQDGBD+MicrosoftYaHei" panose="02000500000000000000"/>
              <a:cs typeface="WQDGBD+MicrosoftYaHei" panose="0200050000000000000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WQDGBD+MicrosoftYaHei" panose="02000500000000000000"/>
                <a:cs typeface="WQDGBD+MicrosoftYaHei" panose="02000500000000000000"/>
              </a:rPr>
              <a:t>工具铲子</a:t>
            </a:r>
            <a:endParaRPr sz="1000" dirty="0">
              <a:solidFill>
                <a:srgbClr val="000000"/>
              </a:solidFill>
              <a:latin typeface="WQDGBD+MicrosoftYaHei" panose="02000500000000000000"/>
              <a:cs typeface="WQDGBD+MicrosoftYaHei" panose="02000500000000000000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F5F7F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820292" y="6487163"/>
            <a:ext cx="371707" cy="370837"/>
            <a:chOff x="11461420" y="6129129"/>
            <a:chExt cx="730580" cy="728871"/>
          </a:xfrm>
        </p:grpSpPr>
        <p:sp>
          <p:nvSpPr>
            <p:cNvPr id="22" name="矩形 21"/>
            <p:cNvSpPr/>
            <p:nvPr/>
          </p:nvSpPr>
          <p:spPr>
            <a:xfrm>
              <a:off x="11461420" y="6129129"/>
              <a:ext cx="321893" cy="321893"/>
            </a:xfrm>
            <a:prstGeom prst="rect">
              <a:avLst/>
            </a:prstGeom>
            <a:noFill/>
            <a:ln>
              <a:solidFill>
                <a:srgbClr val="ADBE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1625943" y="6291943"/>
              <a:ext cx="566057" cy="566057"/>
            </a:xfrm>
            <a:prstGeom prst="rect">
              <a:avLst/>
            </a:prstGeom>
            <a:solidFill>
              <a:srgbClr val="5577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object 3"/>
          <p:cNvSpPr txBox="1"/>
          <p:nvPr>
            <p:custDataLst>
              <p:tags r:id="rId1"/>
            </p:custDataLst>
          </p:nvPr>
        </p:nvSpPr>
        <p:spPr>
          <a:xfrm>
            <a:off x="4777740" y="816927"/>
            <a:ext cx="2903219" cy="923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0" marR="0">
              <a:lnSpc>
                <a:spcPts val="7200"/>
              </a:lnSpc>
              <a:spcBef>
                <a:spcPts val="0"/>
              </a:spcBef>
              <a:spcAft>
                <a:spcPts val="0"/>
              </a:spcAft>
            </a:pPr>
            <a:r>
              <a:rPr sz="7200" spc="3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</a:t>
            </a:r>
            <a:r>
              <a:rPr lang="zh-CN" sz="7200" spc="3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</a:t>
            </a:r>
            <a:r>
              <a:rPr sz="7200" spc="3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款</a:t>
            </a:r>
            <a:endParaRPr sz="7200" spc="3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65320" y="2275205"/>
            <a:ext cx="4519930" cy="7670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marL="0" marR="0">
              <a:lnSpc>
                <a:spcPts val="527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4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一代粽师礼盒</a:t>
            </a:r>
            <a:endParaRPr lang="zh-CN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object 4"/>
          <p:cNvSpPr txBox="1"/>
          <p:nvPr>
            <p:custDataLst>
              <p:tags r:id="rId2"/>
            </p:custDataLst>
          </p:nvPr>
        </p:nvSpPr>
        <p:spPr>
          <a:xfrm>
            <a:off x="4017645" y="3896360"/>
            <a:ext cx="4423410" cy="25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0" marR="0">
              <a:lnSpc>
                <a:spcPts val="1980"/>
              </a:lnSpc>
              <a:spcBef>
                <a:spcPts val="720"/>
              </a:spcBef>
              <a:spcAft>
                <a:spcPts val="0"/>
              </a:spcAft>
            </a:pPr>
            <a:r>
              <a:rPr 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粽子</a:t>
            </a:r>
            <a:r>
              <a:rPr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*</a:t>
            </a:r>
            <a:r>
              <a:rPr 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6+</a:t>
            </a:r>
            <a:r>
              <a:rPr 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鸭蛋</a:t>
            </a:r>
            <a:r>
              <a:rPr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*2</a:t>
            </a:r>
            <a:r>
              <a:rPr 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+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粽子香薰</a:t>
            </a:r>
            <a:r>
              <a:rPr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*1</a:t>
            </a:r>
            <a:r>
              <a:rPr 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+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向日葵植物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*1</a:t>
            </a:r>
            <a:endParaRPr lang="en-US" altLang="zh-CN" sz="18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7" name="object 5"/>
          <p:cNvSpPr txBox="1"/>
          <p:nvPr>
            <p:custDataLst>
              <p:tags r:id="rId3"/>
            </p:custDataLst>
          </p:nvPr>
        </p:nvSpPr>
        <p:spPr>
          <a:xfrm>
            <a:off x="4666615" y="5003800"/>
            <a:ext cx="4240530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优惠价：</a:t>
            </a:r>
            <a:r>
              <a:rPr 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131</a:t>
            </a: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</a:t>
            </a:r>
            <a:r>
              <a:rPr 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零售价：</a:t>
            </a:r>
            <a:r>
              <a:rPr lang="en-US" altLang="zh-CN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138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</a:t>
            </a:r>
            <a:endParaRPr lang="zh-CN" altLang="en-US" sz="1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F5F7F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820292" y="6487163"/>
            <a:ext cx="371707" cy="370837"/>
            <a:chOff x="11461420" y="6129129"/>
            <a:chExt cx="730580" cy="728871"/>
          </a:xfrm>
        </p:grpSpPr>
        <p:sp>
          <p:nvSpPr>
            <p:cNvPr id="22" name="矩形 21"/>
            <p:cNvSpPr/>
            <p:nvPr/>
          </p:nvSpPr>
          <p:spPr>
            <a:xfrm>
              <a:off x="11461420" y="6129129"/>
              <a:ext cx="321893" cy="321893"/>
            </a:xfrm>
            <a:prstGeom prst="rect">
              <a:avLst/>
            </a:prstGeom>
            <a:noFill/>
            <a:ln>
              <a:solidFill>
                <a:srgbClr val="ADBE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1625943" y="6291943"/>
              <a:ext cx="566057" cy="566057"/>
            </a:xfrm>
            <a:prstGeom prst="rect">
              <a:avLst/>
            </a:prstGeom>
            <a:solidFill>
              <a:srgbClr val="5577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object 3"/>
          <p:cNvSpPr txBox="1"/>
          <p:nvPr>
            <p:custDataLst>
              <p:tags r:id="rId1"/>
            </p:custDataLst>
          </p:nvPr>
        </p:nvSpPr>
        <p:spPr>
          <a:xfrm>
            <a:off x="4777740" y="816927"/>
            <a:ext cx="2903219" cy="923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0" marR="0">
              <a:lnSpc>
                <a:spcPts val="7200"/>
              </a:lnSpc>
              <a:spcBef>
                <a:spcPts val="0"/>
              </a:spcBef>
              <a:spcAft>
                <a:spcPts val="0"/>
              </a:spcAft>
            </a:pPr>
            <a:r>
              <a:rPr sz="7200" spc="3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</a:t>
            </a:r>
            <a:r>
              <a:rPr lang="zh-CN" sz="7200" spc="3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四</a:t>
            </a:r>
            <a:r>
              <a:rPr sz="7200" spc="3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款</a:t>
            </a:r>
            <a:endParaRPr sz="7200" spc="3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39975" y="2265680"/>
            <a:ext cx="8777605" cy="7670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marL="0" marR="0">
              <a:lnSpc>
                <a:spcPts val="527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4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大师汇-长风破浪•不负粽望礼盒</a:t>
            </a:r>
            <a:endParaRPr lang="zh-CN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object 4"/>
          <p:cNvSpPr txBox="1"/>
          <p:nvPr>
            <p:custDataLst>
              <p:tags r:id="rId2"/>
            </p:custDataLst>
          </p:nvPr>
        </p:nvSpPr>
        <p:spPr>
          <a:xfrm>
            <a:off x="4336415" y="3871595"/>
            <a:ext cx="4423410" cy="25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0" marR="0">
              <a:lnSpc>
                <a:spcPts val="1980"/>
              </a:lnSpc>
              <a:spcBef>
                <a:spcPts val="720"/>
              </a:spcBef>
              <a:spcAft>
                <a:spcPts val="0"/>
              </a:spcAft>
            </a:pPr>
            <a:r>
              <a:rPr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主人杯*1</a:t>
            </a:r>
            <a:r>
              <a:rPr 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+</a:t>
            </a:r>
            <a:r>
              <a:rPr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五芳斋肉粽*2</a:t>
            </a:r>
            <a:r>
              <a:rPr 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+</a:t>
            </a:r>
            <a:r>
              <a:rPr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收藏证书*1</a:t>
            </a:r>
            <a:endParaRPr sz="18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7" name="object 5"/>
          <p:cNvSpPr txBox="1"/>
          <p:nvPr>
            <p:custDataLst>
              <p:tags r:id="rId3"/>
            </p:custDataLst>
          </p:nvPr>
        </p:nvSpPr>
        <p:spPr>
          <a:xfrm>
            <a:off x="4605020" y="5003800"/>
            <a:ext cx="4240530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优惠价：</a:t>
            </a:r>
            <a:r>
              <a:rPr 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154</a:t>
            </a: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</a:t>
            </a:r>
            <a:r>
              <a:rPr 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零售价：</a:t>
            </a:r>
            <a:r>
              <a:rPr lang="en-US" altLang="zh-CN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260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</a:t>
            </a:r>
            <a:endParaRPr lang="zh-CN" altLang="en-US" sz="1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22540" y="203838"/>
            <a:ext cx="3922394" cy="4563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9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KJJNVN+MicrosoftYaHei-Bold" panose="02000500000000000000"/>
                <a:cs typeface="KJJNVN+MicrosoftYaHei-Bold" panose="02000500000000000000"/>
              </a:rPr>
              <a:t>大师汇-长风破浪•不负粽望</a:t>
            </a:r>
            <a:endParaRPr sz="2500" dirty="0">
              <a:solidFill>
                <a:srgbClr val="000000"/>
              </a:solidFill>
              <a:latin typeface="KJJNVN+MicrosoftYaHei-Bold" panose="02000500000000000000"/>
              <a:cs typeface="KJJNVN+MicrosoftYaHei-Bold" panose="0200050000000000000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53885" y="735690"/>
            <a:ext cx="5295900" cy="1327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1480" marR="0">
              <a:lnSpc>
                <a:spcPts val="1980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WQDGBD+MicrosoftYaHei" panose="02000500000000000000"/>
                <a:cs typeface="WQDGBD+MicrosoftYaHei" panose="02000500000000000000"/>
              </a:rPr>
              <a:t>长风破浪主人杯由工艺美术大师-许庆裕老师操刀，展现</a:t>
            </a:r>
            <a:endParaRPr sz="1500" dirty="0">
              <a:solidFill>
                <a:srgbClr val="000000"/>
              </a:solidFill>
              <a:latin typeface="WQDGBD+MicrosoftYaHei" panose="02000500000000000000"/>
              <a:cs typeface="WQDGBD+MicrosoftYaHei" panose="02000500000000000000"/>
            </a:endParaRPr>
          </a:p>
          <a:p>
            <a:pPr marL="0" marR="0">
              <a:lnSpc>
                <a:spcPts val="1980"/>
              </a:lnSpc>
              <a:spcBef>
                <a:spcPts val="74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WQDGBD+MicrosoftYaHei" panose="02000500000000000000"/>
                <a:cs typeface="WQDGBD+MicrosoftYaHei" panose="02000500000000000000"/>
              </a:rPr>
              <a:t>小船在激流中扬帆起航的场景“长风破浪会有时，直挂云帆</a:t>
            </a:r>
            <a:endParaRPr sz="1500" dirty="0">
              <a:solidFill>
                <a:srgbClr val="000000"/>
              </a:solidFill>
              <a:latin typeface="WQDGBD+MicrosoftYaHei" panose="02000500000000000000"/>
              <a:cs typeface="WQDGBD+MicrosoftYaHei" panose="02000500000000000000"/>
            </a:endParaRPr>
          </a:p>
          <a:p>
            <a:pPr marL="0" marR="0">
              <a:lnSpc>
                <a:spcPts val="1980"/>
              </a:lnSpc>
              <a:spcBef>
                <a:spcPts val="72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WQDGBD+MicrosoftYaHei" panose="02000500000000000000"/>
                <a:cs typeface="WQDGBD+MicrosoftYaHei" panose="02000500000000000000"/>
              </a:rPr>
              <a:t>济沧海”困难总是暂时的，只要有像赛龙舟一样拼搏的精神，</a:t>
            </a:r>
            <a:endParaRPr sz="1500" dirty="0">
              <a:solidFill>
                <a:srgbClr val="000000"/>
              </a:solidFill>
              <a:latin typeface="WQDGBD+MicrosoftYaHei" panose="02000500000000000000"/>
              <a:cs typeface="WQDGBD+MicrosoftYaHei" panose="02000500000000000000"/>
            </a:endParaRPr>
          </a:p>
          <a:p>
            <a:pPr marL="0" marR="0">
              <a:lnSpc>
                <a:spcPts val="1980"/>
              </a:lnSpc>
              <a:spcBef>
                <a:spcPts val="72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WQDGBD+MicrosoftYaHei" panose="02000500000000000000"/>
                <a:cs typeface="WQDGBD+MicrosoftYaHei" panose="02000500000000000000"/>
              </a:rPr>
              <a:t>我们总将会扬帆起航。</a:t>
            </a:r>
            <a:endParaRPr sz="1500" dirty="0">
              <a:solidFill>
                <a:srgbClr val="000000"/>
              </a:solidFill>
              <a:latin typeface="WQDGBD+MicrosoftYaHei" panose="02000500000000000000"/>
              <a:cs typeface="WQDGBD+MicrosoftYaHei" panose="0200050000000000000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53885" y="2459081"/>
            <a:ext cx="1676400" cy="289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80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KJJNVN+MicrosoftYaHei-Bold" panose="02000500000000000000"/>
                <a:cs typeface="KJJNVN+MicrosoftYaHei-Bold" panose="02000500000000000000"/>
              </a:rPr>
              <a:t>许庆裕老师介绍：</a:t>
            </a:r>
            <a:endParaRPr sz="1500" dirty="0">
              <a:solidFill>
                <a:srgbClr val="000000"/>
              </a:solidFill>
              <a:latin typeface="KJJNVN+MicrosoftYaHei-Bold" panose="02000500000000000000"/>
              <a:cs typeface="KJJNVN+MicrosoftYaHei-Bold" panose="0200050000000000000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53885" y="2801981"/>
            <a:ext cx="1507490" cy="289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80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WQDGBD+MicrosoftYaHei" panose="02000500000000000000"/>
                <a:cs typeface="WQDGBD+MicrosoftYaHei" panose="02000500000000000000"/>
              </a:rPr>
              <a:t>★</a:t>
            </a:r>
            <a:r>
              <a:rPr sz="1500" dirty="0">
                <a:solidFill>
                  <a:srgbClr val="000000"/>
                </a:solidFill>
                <a:latin typeface="WQDGBD+MicrosoftYaHei" panose="02000500000000000000"/>
                <a:cs typeface="WQDGBD+MicrosoftYaHei" panose="02000500000000000000"/>
              </a:rPr>
              <a:t>国家一级技师</a:t>
            </a:r>
            <a:endParaRPr sz="1500" dirty="0">
              <a:solidFill>
                <a:srgbClr val="000000"/>
              </a:solidFill>
              <a:latin typeface="WQDGBD+MicrosoftYaHei" panose="02000500000000000000"/>
              <a:cs typeface="WQDGBD+MicrosoftYaHei" panose="0200050000000000000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13215" y="2801981"/>
            <a:ext cx="2085340" cy="6324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80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WQDGBD+MicrosoftYaHei" panose="02000500000000000000"/>
                <a:cs typeface="WQDGBD+MicrosoftYaHei" panose="02000500000000000000"/>
              </a:rPr>
              <a:t>★</a:t>
            </a:r>
            <a:r>
              <a:rPr sz="1500" dirty="0">
                <a:solidFill>
                  <a:srgbClr val="000000"/>
                </a:solidFill>
                <a:latin typeface="WQDGBD+MicrosoftYaHei" panose="02000500000000000000"/>
                <a:cs typeface="WQDGBD+MicrosoftYaHei" panose="02000500000000000000"/>
              </a:rPr>
              <a:t>福建省工艺美术大师</a:t>
            </a:r>
            <a:endParaRPr sz="1500" dirty="0">
              <a:solidFill>
                <a:srgbClr val="000000"/>
              </a:solidFill>
              <a:latin typeface="WQDGBD+MicrosoftYaHei" panose="02000500000000000000"/>
              <a:cs typeface="WQDGBD+MicrosoftYaHei" panose="02000500000000000000"/>
            </a:endParaRPr>
          </a:p>
          <a:p>
            <a:pPr marL="6350" marR="0">
              <a:lnSpc>
                <a:spcPts val="1980"/>
              </a:lnSpc>
              <a:spcBef>
                <a:spcPts val="72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WQDGBD+MicrosoftYaHei" panose="02000500000000000000"/>
                <a:cs typeface="WQDGBD+MicrosoftYaHei" panose="02000500000000000000"/>
              </a:rPr>
              <a:t>★</a:t>
            </a:r>
            <a:r>
              <a:rPr sz="1500" dirty="0">
                <a:solidFill>
                  <a:srgbClr val="000000"/>
                </a:solidFill>
                <a:latin typeface="WQDGBD+MicrosoftYaHei" panose="02000500000000000000"/>
                <a:cs typeface="WQDGBD+MicrosoftYaHei" panose="02000500000000000000"/>
              </a:rPr>
              <a:t>福建省雕塑艺术大师</a:t>
            </a:r>
            <a:endParaRPr sz="1500" dirty="0">
              <a:solidFill>
                <a:srgbClr val="000000"/>
              </a:solidFill>
              <a:latin typeface="WQDGBD+MicrosoftYaHei" panose="02000500000000000000"/>
              <a:cs typeface="WQDGBD+MicrosoftYaHei" panose="0200050000000000000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53885" y="3144881"/>
            <a:ext cx="2078990" cy="289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80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WQDGBD+MicrosoftYaHei" panose="02000500000000000000"/>
                <a:cs typeface="WQDGBD+MicrosoftYaHei" panose="02000500000000000000"/>
              </a:rPr>
              <a:t>★</a:t>
            </a:r>
            <a:r>
              <a:rPr sz="1500" dirty="0">
                <a:solidFill>
                  <a:srgbClr val="000000"/>
                </a:solidFill>
                <a:latin typeface="WQDGBD+MicrosoftYaHei" panose="02000500000000000000"/>
                <a:cs typeface="WQDGBD+MicrosoftYaHei" panose="02000500000000000000"/>
              </a:rPr>
              <a:t>福建省陶瓷艺术大师</a:t>
            </a:r>
            <a:endParaRPr sz="1500" dirty="0">
              <a:solidFill>
                <a:srgbClr val="000000"/>
              </a:solidFill>
              <a:latin typeface="WQDGBD+MicrosoftYaHei" panose="02000500000000000000"/>
              <a:cs typeface="WQDGBD+MicrosoftYaHei" panose="0200050000000000000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53885" y="3830681"/>
            <a:ext cx="3987119" cy="946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80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材质：</a:t>
            </a:r>
            <a:r>
              <a:rPr sz="15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羊脂玉瓷包装：</a:t>
            </a:r>
            <a:r>
              <a:rPr sz="15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礼盒+手提袋</a:t>
            </a:r>
            <a:endParaRPr sz="15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980"/>
              </a:lnSpc>
              <a:spcBef>
                <a:spcPts val="72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配置：</a:t>
            </a:r>
            <a:r>
              <a:rPr sz="15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主人杯*1、五芳斋肉粽*2、收藏证书*1</a:t>
            </a:r>
            <a:endParaRPr sz="15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980"/>
              </a:lnSpc>
              <a:spcBef>
                <a:spcPts val="72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装箱数：</a:t>
            </a:r>
            <a:r>
              <a:rPr sz="15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18套/箱</a:t>
            </a:r>
            <a:endParaRPr sz="15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ISLIDE.ICON" val="#369646;#373628;#370781;#399307;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ISLIDE.ICON" val="#369646;#373628;#370781;#399307;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ISLIDE.ICON" val="#369646;#373628;#370781;#399307;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ISLIDE.ICON" val="#369646;#373628;#370781;#399307;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ISLIDE.ICON" val="#369646;#373628;#370781;#399307;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ISLIDE.ICON" val="#369646;#373628;#370781;#399307;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ISLIDE.ICON" val="#369646;#373628;#370781;#399307;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ISLIDE.ICON" val="#369646;#373628;#370781;#399307;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ISLIDE.ICON" val="#369646;#373628;#370781;#399307;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ISLIDE.ICON" val="#369646;#373628;#370781;#399307;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ISLIDE.ICON" val="#369646;#373628;#370781;#399307;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ISLIDE.ICON" val="#369646;#373628;#370781;#399307;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ISLIDE.ICON" val="#369646;#373628;#370781;#399307;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ISLIDE.ICON" val="#369646;#373628;#370781;#399307;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ISLIDE.ICON" val="#369646;#373628;#370781;#399307;"/>
</p:tagLst>
</file>

<file path=ppt/tags/tag66.xml><?xml version="1.0" encoding="utf-8"?>
<p:tagLst xmlns:p="http://schemas.openxmlformats.org/presentationml/2006/main">
  <p:tag name="KSO_WPP_MARK_KEY" val="101232d0-8c78-4d7d-acf9-1b663d6a47de"/>
  <p:tag name="COMMONDATA" val="eyJoZGlkIjoiOTYxNzVkZjJjODUyZGYxMjdmZDRiYjk4MGU0NTY2MDgifQ==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ISLIDE.ICON" val="#369646;#373628;#370781;#399307;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思源黑体 CN Medium"/>
        <a:ea typeface="思源黑体 CN Medium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3332</Words>
  <Application>WPS 演示</Application>
  <PresentationFormat>宽屏</PresentationFormat>
  <Paragraphs>484</Paragraphs>
  <Slides>34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57" baseType="lpstr">
      <vt:lpstr>Arial</vt:lpstr>
      <vt:lpstr>宋体</vt:lpstr>
      <vt:lpstr>Wingdings</vt:lpstr>
      <vt:lpstr>Arial</vt:lpstr>
      <vt:lpstr>阿里巴巴普惠体 2.0 55 Regular</vt:lpstr>
      <vt:lpstr>思源黑体 CN Normal</vt:lpstr>
      <vt:lpstr>字小魂简雅黑</vt:lpstr>
      <vt:lpstr>字魂143号-狂傲行书</vt:lpstr>
      <vt:lpstr>思源黑体 CN Medium</vt:lpstr>
      <vt:lpstr>KJJNVN+MicrosoftYaHei-Bold</vt:lpstr>
      <vt:lpstr>WOX-Striped Triple Demo</vt:lpstr>
      <vt:lpstr>WQDGBD+MicrosoftYaHei</vt:lpstr>
      <vt:lpstr>微软雅黑</vt:lpstr>
      <vt:lpstr>Arial Unicode MS</vt:lpstr>
      <vt:lpstr>Calibri</vt:lpstr>
      <vt:lpstr>幼圆</vt:lpstr>
      <vt:lpstr>仿宋</vt:lpstr>
      <vt:lpstr>RUGBIJ+YuGothicUI-Regular</vt:lpstr>
      <vt:lpstr>黑体</vt:lpstr>
      <vt:lpstr>思源黑体 CN Bold</vt:lpstr>
      <vt:lpstr>OPPOSans H</vt:lpstr>
      <vt:lpstr>Carattere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右耳离人</cp:lastModifiedBy>
  <cp:revision>28</cp:revision>
  <dcterms:created xsi:type="dcterms:W3CDTF">2023-03-27T07:31:00Z</dcterms:created>
  <dcterms:modified xsi:type="dcterms:W3CDTF">2023-05-30T00:33:08Z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A36DBFB8F6C349C18E73A741C2E3D589_12</vt:lpwstr>
  </property>
  <property fmtid="{D5CDD505-2E9C-101B-9397-08002B2CF9AE}" pid="3" name="KSOProductBuildVer">
    <vt:lpwstr>2052-11.1.0.14309</vt:lpwstr>
  </property>
</Properties>
</file>